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1.jpg" ContentType="image/jpg"/>
  <Override PartName="/ppt/media/image23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2"/>
  </p:notesMasterIdLst>
  <p:sldIdLst>
    <p:sldId id="9174" r:id="rId2"/>
    <p:sldId id="9177" r:id="rId3"/>
    <p:sldId id="266" r:id="rId4"/>
    <p:sldId id="9179" r:id="rId5"/>
    <p:sldId id="9163" r:id="rId6"/>
    <p:sldId id="9159" r:id="rId7"/>
    <p:sldId id="9182" r:id="rId8"/>
    <p:sldId id="9184" r:id="rId9"/>
    <p:sldId id="9185" r:id="rId10"/>
    <p:sldId id="9187" r:id="rId11"/>
    <p:sldId id="9186" r:id="rId12"/>
    <p:sldId id="9180" r:id="rId13"/>
    <p:sldId id="9176" r:id="rId14"/>
    <p:sldId id="9168" r:id="rId15"/>
    <p:sldId id="9169" r:id="rId16"/>
    <p:sldId id="9170" r:id="rId17"/>
    <p:sldId id="9171" r:id="rId18"/>
    <p:sldId id="9172" r:id="rId19"/>
    <p:sldId id="9173" r:id="rId20"/>
    <p:sldId id="9175" r:id="rId2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" userDrawn="1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pos="1200" userDrawn="1">
          <p15:clr>
            <a:srgbClr val="A4A3A4"/>
          </p15:clr>
        </p15:guide>
        <p15:guide id="4" pos="1056" userDrawn="1">
          <p15:clr>
            <a:srgbClr val="A4A3A4"/>
          </p15:clr>
        </p15:guide>
        <p15:guide id="5" orient="horz" pos="2496" userDrawn="1">
          <p15:clr>
            <a:srgbClr val="A4A3A4"/>
          </p15:clr>
        </p15:guide>
        <p15:guide id="6" orient="horz" pos="3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80FF"/>
    <a:srgbClr val="004A80"/>
    <a:srgbClr val="6BAA91"/>
    <a:srgbClr val="F2A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7"/>
    <p:restoredTop sz="79864" autoAdjust="0"/>
  </p:normalViewPr>
  <p:slideViewPr>
    <p:cSldViewPr>
      <p:cViewPr varScale="1">
        <p:scale>
          <a:sx n="52" d="100"/>
          <a:sy n="52" d="100"/>
        </p:scale>
        <p:origin x="948" y="40"/>
      </p:cViewPr>
      <p:guideLst>
        <p:guide orient="horz" pos="192"/>
        <p:guide pos="432"/>
        <p:guide pos="1200"/>
        <p:guide pos="1056"/>
        <p:guide orient="horz" pos="2496"/>
        <p:guide orient="horz" pos="3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C7BA3-17E2-214F-AEE3-B4FFF1765EAF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47E47-8F33-C941-95E5-4DCB7649A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6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Коллеги, добрый день.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 зовут Альфия Ахметжанова, я представляю ПМ Форсайт.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Сегодня, когда мы обсуждаем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цифровизацию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управления проектами, всё чаще звучит термин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«трансформация бизнеса»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Но в последнее время это понятие стало слишком размытым.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большинства компаний трансформация — это не смена вида деятельности. Это переход от “тушения пожаров” к осмысленному, предсказуемому управлению развитием.</a:t>
            </a:r>
          </a:p>
          <a:p>
            <a:r>
              <a:rPr lang="ru-RU" dirty="0" smtClean="0"/>
              <a:t>Если коротко — сегодня заказчик не хочет «внедрять систему».</a:t>
            </a:r>
            <a:br>
              <a:rPr lang="ru-RU" dirty="0" smtClean="0"/>
            </a:br>
            <a:r>
              <a:rPr lang="ru-RU" dirty="0" smtClean="0"/>
              <a:t>Он хочет </a:t>
            </a:r>
            <a:r>
              <a:rPr lang="ru-RU" b="1" dirty="0" smtClean="0"/>
              <a:t>решить свои конкретные боли</a:t>
            </a:r>
            <a:r>
              <a:rPr lang="ru-RU" dirty="0" smtClean="0"/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1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Хотите матрицу рисков 5×5, Свой жизненный цикл, Специфические статусы или этапы -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Всё это возможно.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DA23-E04E-4636-A929-54C7FF39B50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5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Недавно мы настраивали систему для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крупнейшего технического вуза страны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них была своя методика оценки рисков, своя логика жизненного цикла и сложная структура проектов.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использовали коробку как основу, а дальше — адаптировали методологию и интерфейсы под их стиль работы.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dirty="0" smtClean="0"/>
              <a:t>Без разработки, без долгих согласований.</a:t>
            </a:r>
            <a:br>
              <a:rPr lang="ru-RU" dirty="0" smtClean="0"/>
            </a:br>
            <a:r>
              <a:rPr lang="ru-RU" dirty="0" smtClean="0"/>
              <a:t>Потом, по мере взросления, просто </a:t>
            </a:r>
            <a:r>
              <a:rPr lang="ru-RU" dirty="0" err="1" smtClean="0"/>
              <a:t>донастроил</a:t>
            </a:r>
            <a:r>
              <a:rPr lang="ru-RU" dirty="0" smtClean="0"/>
              <a:t> коробку под свои особенности.</a:t>
            </a:r>
          </a:p>
          <a:p>
            <a:r>
              <a:rPr lang="ru-RU" dirty="0" smtClean="0"/>
              <a:t>Это и есть эффект экосистемы: </a:t>
            </a:r>
            <a:r>
              <a:rPr lang="ru-RU" b="1" dirty="0" smtClean="0"/>
              <a:t>результат — быстро, развитие — гибко.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DA23-E04E-4636-A929-54C7FF39B50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71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</a:t>
            </a:r>
            <a:r>
              <a:rPr lang="ru-RU" b="1" dirty="0" smtClean="0"/>
              <a:t>экосистема из коробки</a:t>
            </a:r>
            <a:r>
              <a:rPr lang="ru-RU" dirty="0" smtClean="0"/>
              <a:t> — это не про технологию,</a:t>
            </a:r>
            <a:br>
              <a:rPr lang="ru-RU" dirty="0" smtClean="0"/>
            </a:br>
            <a:r>
              <a:rPr lang="ru-RU" dirty="0" smtClean="0"/>
              <a:t>это про зрелость и предсказуемость.</a:t>
            </a:r>
          </a:p>
          <a:p>
            <a:r>
              <a:rPr lang="ru-RU" b="1" dirty="0" smtClean="0"/>
              <a:t>Для заказчика это:</a:t>
            </a:r>
            <a:endParaRPr lang="ru-RU" dirty="0" smtClean="0"/>
          </a:p>
          <a:p>
            <a:r>
              <a:rPr lang="ru-RU" dirty="0" smtClean="0"/>
              <a:t>быстрый старт,</a:t>
            </a:r>
          </a:p>
          <a:p>
            <a:r>
              <a:rPr lang="ru-RU" dirty="0" smtClean="0"/>
              <a:t>прозрачные процессы,</a:t>
            </a:r>
          </a:p>
          <a:p>
            <a:r>
              <a:rPr lang="ru-RU" dirty="0" smtClean="0"/>
              <a:t>единое информационное пространство,</a:t>
            </a:r>
          </a:p>
          <a:p>
            <a:r>
              <a:rPr lang="ru-RU" dirty="0" smtClean="0"/>
              <a:t>живое развитие под нужды бизнеса.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сейчас технологии идут дальше: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экосистемы начинают думать вместе с нами.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значит, что у нас появляется еще более гибкий инструмент </a:t>
            </a:r>
            <a:r>
              <a:rPr lang="ru-RU" dirty="0" smtClean="0">
                <a:effectLst/>
              </a:rPr>
              <a:t>по настройке системы под потребности конкретной компании и отдельных пользователей, сделать данные по проектной деятельности еще более полезными для решения управленческих задач и, конечно, сильно снизить зависимость от необходимости доработок с привлечением разработчиков и </a:t>
            </a:r>
            <a:r>
              <a:rPr lang="ru-RU" dirty="0" err="1" smtClean="0">
                <a:effectLst/>
              </a:rPr>
              <a:t>вендора</a:t>
            </a:r>
            <a:r>
              <a:rPr lang="ru-RU" dirty="0" smtClean="0">
                <a:effectLst/>
              </a:rPr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об этом расскажет Владимир.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Володя, тебе слово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70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27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2E833-7F60-7424-3F9C-9CC33D6FD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E71B205-5F5A-8027-3E3E-4A61E1B92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9AC630-9A0F-1430-3864-3DD7B28CB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Заменить фото на релевантное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ACBCC6-9D2F-F6C4-C0DC-FC4B1475D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83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  <a:spcAft>
                <a:spcPts val="500"/>
              </a:spcAft>
              <a:defRPr sz="2400"/>
            </a:pPr>
            <a:r>
              <a:rPr lang="ru-RU" sz="1200" dirty="0" smtClean="0"/>
              <a:t>Когда мы говорим «экосистема», это не модное слово.</a:t>
            </a:r>
            <a:br>
              <a:rPr lang="ru-RU" sz="1200" dirty="0" smtClean="0"/>
            </a:br>
            <a:r>
              <a:rPr lang="ru-RU" sz="1200" dirty="0" smtClean="0"/>
              <a:t>Это </a:t>
            </a:r>
            <a:r>
              <a:rPr lang="ru-RU" sz="1200" b="1" dirty="0" smtClean="0"/>
              <a:t>способ организации работы</a:t>
            </a:r>
            <a:r>
              <a:rPr lang="ru-RU" sz="1200" dirty="0" smtClean="0"/>
              <a:t>, который экономит время, снижает риски и делает компанию предсказуемой.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dirty="0" smtClean="0"/>
              <a:t>Когда всё работает вместе — без швов и ручных связей.</a:t>
            </a:r>
          </a:p>
          <a:p>
            <a:r>
              <a:rPr lang="ru-RU" b="1" dirty="0" smtClean="0"/>
              <a:t>Методология</a:t>
            </a:r>
            <a:r>
              <a:rPr lang="ru-RU" dirty="0" smtClean="0"/>
              <a:t> задаёт правила игры;</a:t>
            </a:r>
          </a:p>
          <a:p>
            <a:r>
              <a:rPr lang="ru-RU" b="1" dirty="0" smtClean="0"/>
              <a:t>Информационная система</a:t>
            </a:r>
            <a:r>
              <a:rPr lang="ru-RU" dirty="0" smtClean="0"/>
              <a:t> делает эти правила живыми;</a:t>
            </a:r>
          </a:p>
          <a:p>
            <a:r>
              <a:rPr lang="ru-RU" b="1" dirty="0" smtClean="0"/>
              <a:t>Компетенции</a:t>
            </a:r>
            <a:r>
              <a:rPr lang="ru-RU" dirty="0" smtClean="0"/>
              <a:t> превращают инструмент в привычную практику;</a:t>
            </a:r>
          </a:p>
          <a:p>
            <a:r>
              <a:rPr lang="ru-RU" b="1" dirty="0" smtClean="0"/>
              <a:t>Технология внедрения</a:t>
            </a:r>
            <a:r>
              <a:rPr lang="ru-RU" dirty="0" smtClean="0"/>
              <a:t> соединяет всё в реальный рабочий процесс.</a:t>
            </a:r>
          </a:p>
          <a:p>
            <a:r>
              <a:rPr lang="ru-RU" b="1" dirty="0" smtClean="0"/>
              <a:t>Результат для заказчика: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вместо хаоса — порядок,</a:t>
            </a:r>
            <a:br>
              <a:rPr lang="ru-RU" dirty="0" smtClean="0"/>
            </a:br>
            <a:r>
              <a:rPr lang="ru-RU" dirty="0" smtClean="0"/>
              <a:t>вместо ручного контроля — прозрачность,</a:t>
            </a:r>
            <a:br>
              <a:rPr lang="ru-RU" dirty="0" smtClean="0"/>
            </a:br>
            <a:r>
              <a:rPr lang="ru-RU" dirty="0" smtClean="0"/>
              <a:t>вместо фрагментов — целостная картина.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ПМ Форсайте </a:t>
            </a:r>
            <a:r>
              <a:rPr lang="ru-RU" b="1" dirty="0" smtClean="0"/>
              <a:t>всё работает вместе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Частый вопрос от заказчиков:</a:t>
            </a:r>
          </a:p>
          <a:p>
            <a:r>
              <a:rPr lang="ru-RU" dirty="0" smtClean="0"/>
              <a:t>«А не будет ли коробка ограничением?»</a:t>
            </a:r>
          </a:p>
          <a:p>
            <a:r>
              <a:rPr lang="ru-RU" dirty="0" smtClean="0"/>
              <a:t>Нет. Наоборот.</a:t>
            </a:r>
          </a:p>
          <a:p>
            <a:r>
              <a:rPr lang="ru-RU" b="1" dirty="0" smtClean="0"/>
              <a:t>Коробка — это старт с готовой структурой,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где уже есть всё необходимое для управления проектами:</a:t>
            </a:r>
          </a:p>
          <a:p>
            <a:r>
              <a:rPr lang="ru-RU" dirty="0" smtClean="0"/>
              <a:t>цели и портфели,</a:t>
            </a:r>
          </a:p>
          <a:p>
            <a:r>
              <a:rPr lang="ru-RU" dirty="0" smtClean="0"/>
              <a:t>проекты и задачи,</a:t>
            </a:r>
          </a:p>
          <a:p>
            <a:r>
              <a:rPr lang="ru-RU" dirty="0" smtClean="0"/>
              <a:t>ресурсы и риски,</a:t>
            </a:r>
          </a:p>
          <a:p>
            <a:r>
              <a:rPr lang="ru-RU" dirty="0" smtClean="0"/>
              <a:t>согласования и контроль.</a:t>
            </a:r>
          </a:p>
          <a:p>
            <a:r>
              <a:rPr lang="ru-RU" b="1" dirty="0" smtClean="0"/>
              <a:t>Всё увязано логически, методологически и технологически.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Это значит — не нужно ничего “собирать” месяцами.</a:t>
            </a:r>
          </a:p>
          <a:p>
            <a:r>
              <a:rPr lang="ru-RU" dirty="0" smtClean="0"/>
              <a:t>Компания получает систему, </a:t>
            </a:r>
            <a:r>
              <a:rPr lang="ru-RU" b="1" dirty="0" smtClean="0"/>
              <a:t>которая работает сразу.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уже потом — адаптирует её под себя.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набор элементов — это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единый организм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они работают в единой логике, без «швов» и интеграционных дыр.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12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большинстве компаний проблема не в отсутствии данных, а в их разрозненности.</a:t>
            </a:r>
            <a:br>
              <a:rPr lang="ru-RU" dirty="0" smtClean="0"/>
            </a:br>
            <a:r>
              <a:rPr lang="ru-RU" b="1" dirty="0" smtClean="0"/>
              <a:t>ПМ Форсайт решает это: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 система объединяет людей, которые живут в проектном контуре, и тех, кто работает в функциональных подразделениях.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Проектные руководители ведут свои проекты,</a:t>
            </a:r>
            <a:br>
              <a:rPr lang="ru-RU" dirty="0" smtClean="0"/>
            </a:br>
            <a:r>
              <a:rPr lang="ru-RU" dirty="0" smtClean="0"/>
              <a:t>функциональные — планируют загрузку,</a:t>
            </a:r>
            <a:br>
              <a:rPr lang="ru-RU" dirty="0" smtClean="0"/>
            </a:br>
            <a:r>
              <a:rPr lang="ru-RU" dirty="0" smtClean="0"/>
              <a:t>руководство видит общую картину и динамику.</a:t>
            </a:r>
          </a:p>
          <a:p>
            <a:r>
              <a:rPr lang="ru-RU" b="1" dirty="0" smtClean="0"/>
              <a:t>Для заказчика это главное: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никаких барьеров между подразделениями.</a:t>
            </a:r>
            <a:br>
              <a:rPr lang="ru-RU" dirty="0" smtClean="0"/>
            </a:br>
            <a:r>
              <a:rPr lang="ru-RU" dirty="0" smtClean="0"/>
              <a:t>Каждый видит свою часть общей картины,</a:t>
            </a:r>
            <a:br>
              <a:rPr lang="ru-RU" dirty="0" smtClean="0"/>
            </a:br>
            <a:r>
              <a:rPr lang="ru-RU" dirty="0" smtClean="0"/>
              <a:t>а решения принимаются на основе актуальных данных, а не предположений.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— через свою роль, свою «оптику».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сразу уменьшает число ошибок, конфликтов и расхождений.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93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89E87-DE2B-4E00-3C92-0CAB5ECF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FCDB08-358F-9F3A-97FA-E3C2531F8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14AC842-1708-FD7B-8BBA-541BC321A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Экосистема — это не только ИТ. Это ещё и методология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принципиальный подход ПМ Форсайта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Комплекс включает четыре взаимосвязанных направления:</a:t>
            </a:r>
            <a:br>
              <a:rPr lang="ru-RU" dirty="0" smtClean="0"/>
            </a:br>
            <a:r>
              <a:rPr lang="ru-RU" dirty="0" smtClean="0"/>
              <a:t>Вместе они создают эффект синергии: каждая часть поддерживает остальные.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Недостаточно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дать инструмент — важно дать способ работы.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коробка включает не только интерфейс и модули, но и методологическую логику: жизненные циклы, статусы, базовые процессы, матрицы рисков, маршруты согласований.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позволяет компании быстро перейти от хаотичных практик к предсказуемому и управляемому подходу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C182DD-3298-6813-C68F-72212688D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3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Форсайт развивается не в отрыве от реальности.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b="1" dirty="0" smtClean="0"/>
              <a:t>ПМ Форсайт живой.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2009 года — более </a:t>
            </a:r>
            <a:r>
              <a:rPr lang="ru-RU" b="1" dirty="0" smtClean="0"/>
              <a:t>150 обновлений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В среднем — </a:t>
            </a:r>
            <a:r>
              <a:rPr lang="ru-RU" b="1" dirty="0" smtClean="0"/>
              <a:t>по 75 улучшений в год.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Всё — на основе обратной связи заказчиков.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смогли интегрироваться с Электронным бюджетом, когда это было важно и необходимо всем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госзаказчикам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Мы создали технологичный модуль управления ресурсами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канбан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-доски, когда зарождался тренд на управление по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Agile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ну и мы одни из первых внедрили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нейропомощников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систему управления проектами (об этом чуточку позже).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То, что важно одному, становится улучшением для всех.</a:t>
            </a:r>
            <a:br>
              <a:rPr lang="ru-RU" dirty="0" smtClean="0"/>
            </a:br>
            <a:r>
              <a:rPr lang="ru-RU" b="1" dirty="0" smtClean="0"/>
              <a:t>Это настоящий эффект экосистемы: развитие через сообщество.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4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не просто создаём систему — </a:t>
            </a:r>
            <a:r>
              <a:rPr lang="ru-RU" b="1" dirty="0" smtClean="0"/>
              <a:t>мы сами в ней работаем.</a:t>
            </a:r>
            <a:endParaRPr lang="ru-RU" dirty="0" smtClean="0"/>
          </a:p>
          <a:p>
            <a:r>
              <a:rPr lang="ru-RU" dirty="0" smtClean="0"/>
              <a:t>Управляем ресурсами, проектами, стратегией — всё в единой среде.</a:t>
            </a:r>
          </a:p>
          <a:p>
            <a:r>
              <a:rPr lang="ru-RU" b="1" dirty="0" smtClean="0"/>
              <a:t>Для заказчика это гарантия: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решение не теоретическое, а проверенное практикой.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4B70F-138F-479B-8D34-4E88452D6CDA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721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 важно отметить: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коробка — это не альтернатива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кастомизации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Это первый этап.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ключевое преимущество: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Коробка — быстрый старт, то есть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работает сразу: внесли данные — и начали управлять.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 важный элемент: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часть адаптаций можно делать без разработки.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Например: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настраивать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виджеты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отчёты,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визуальные представления,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фильтры,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реестры.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снижает порог входа и позволяет компании быстрее адаптировать систему под себя.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7E47-8F33-C941-95E5-4DCB7649AC2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310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коробка — не потолок.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не заставляем заказчика подстраиваться под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органичения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подстраиваемся под него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DA23-E04E-4636-A929-54C7FF39B50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6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914400" y="2125980"/>
            <a:ext cx="10363200" cy="315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E39486-40B7-40E7-8A1E-81C70D6A27E6}" type="datetime1">
              <a:rPr lang="en-US"/>
              <a:t>11/12/2025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50" b="0" i="0">
                <a:solidFill>
                  <a:srgbClr val="2C6AA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4E1D53-5BEE-47F9-8515-10CD8EDDCF04}" type="datetime1">
              <a:rPr lang="en-US"/>
              <a:t>11/12/2025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50" b="0" i="0">
                <a:solidFill>
                  <a:srgbClr val="2C6AA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5830EA-B72A-4AFC-B0AE-443DF2CB9BA3}" type="datetime1">
              <a:rPr lang="en-US"/>
              <a:t>11/12/2025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50" b="0" i="0">
                <a:solidFill>
                  <a:srgbClr val="2C6AA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52751A-82C2-4C28-AC8E-39226B3316D2}" type="datetime1">
              <a:rPr lang="en-US"/>
              <a:t>11/12/2025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35457C-A6D0-43E1-9E67-B3F24C7A915D}" type="datetime1">
              <a:rPr lang="en-US"/>
              <a:t>11/12/2025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>
          <a:xfrm>
            <a:off x="9220200" y="6377940"/>
            <a:ext cx="2804160" cy="3429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2"/>
            <a:ext cx="10985501" cy="64632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500583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3248" y="2719045"/>
            <a:ext cx="10985502" cy="892552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2" y="3611595"/>
            <a:ext cx="10985501" cy="2115964"/>
          </a:xfrm>
          <a:prstGeom prst="rect">
            <a:avLst/>
          </a:prstGeom>
        </p:spPr>
        <p:txBody>
          <a:bodyPr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latin typeface="Arial" panose="020B0604020202020204" pitchFamily="34" charset="0"/>
              </a:defRPr>
            </a:lvl2pPr>
            <a:lvl3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latin typeface="Arial" panose="020B0604020202020204" pitchFamily="34" charset="0"/>
              </a:defRPr>
            </a:lvl3pPr>
            <a:lvl4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latin typeface="Arial" panose="020B0604020202020204" pitchFamily="34" charset="0"/>
              </a:defRPr>
            </a:lvl4pPr>
            <a:lvl5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latin typeface="Arial" panose="020B0604020202020204" pitchFamily="34" charset="0"/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912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1643608" y="859863"/>
            <a:ext cx="1857375" cy="315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2C6AAF"/>
                </a:solidFill>
                <a:latin typeface="Raleway-Thin"/>
                <a:cs typeface="Raleway-Thi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785427" y="1906264"/>
            <a:ext cx="106211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F70184D9-1E5E-481A-B580-447097C6CEF4}" type="datetime1">
              <a:rPr lang="en-US"/>
              <a:t>11/12/2025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B6F15528-21DE-4FAA-801E-634DDDAF4B2B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>
        <a:defRPr>
          <a:latin typeface="Calibri Light"/>
          <a:ea typeface="+mj-ea"/>
          <a:cs typeface="Calibri Light"/>
        </a:defRPr>
      </a:lvl1pPr>
    </p:titleStyle>
    <p:bodyStyle>
      <a:lvl1pPr marL="0">
        <a:defRPr>
          <a:latin typeface="Arial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svg"/><Relationship Id="rId3" Type="http://schemas.openxmlformats.org/officeDocument/2006/relationships/image" Target="../media/image63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14.svg"/><Relationship Id="rId5" Type="http://schemas.openxmlformats.org/officeDocument/2006/relationships/image" Target="../media/image65.png"/><Relationship Id="rId10" Type="http://schemas.openxmlformats.org/officeDocument/2006/relationships/image" Target="../media/image17.png"/><Relationship Id="rId4" Type="http://schemas.openxmlformats.org/officeDocument/2006/relationships/image" Target="../media/image6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69.png"/><Relationship Id="rId4" Type="http://schemas.openxmlformats.org/officeDocument/2006/relationships/image" Target="../media/image40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5.png"/><Relationship Id="rId10" Type="http://schemas.openxmlformats.org/officeDocument/2006/relationships/image" Target="../media/image77.png"/><Relationship Id="rId4" Type="http://schemas.openxmlformats.org/officeDocument/2006/relationships/image" Target="../media/image19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8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83.png"/><Relationship Id="rId5" Type="http://schemas.openxmlformats.org/officeDocument/2006/relationships/image" Target="../media/image5.png"/><Relationship Id="rId10" Type="http://schemas.openxmlformats.org/officeDocument/2006/relationships/image" Target="../media/image82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4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4.sv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jp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16.png"/><Relationship Id="rId5" Type="http://schemas.openxmlformats.org/officeDocument/2006/relationships/image" Target="../media/image45.png"/><Relationship Id="rId10" Type="http://schemas.openxmlformats.org/officeDocument/2006/relationships/image" Target="../media/image14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4.sv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16.svg"/><Relationship Id="rId5" Type="http://schemas.openxmlformats.org/officeDocument/2006/relationships/image" Target="../media/image45.png"/><Relationship Id="rId10" Type="http://schemas.openxmlformats.org/officeDocument/2006/relationships/image" Target="../media/image16.png"/><Relationship Id="rId4" Type="http://schemas.openxmlformats.org/officeDocument/2006/relationships/image" Target="../media/image44.png"/><Relationship Id="rId9" Type="http://schemas.openxmlformats.org/officeDocument/2006/relationships/image" Target="../media/image3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66F9A68-8E1E-7E24-9DC6-21B89259CBE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62B0347-AFFD-1C36-AD3C-38DEBFE53A3C}"/>
              </a:ext>
            </a:extLst>
          </p:cNvPr>
          <p:cNvGrpSpPr/>
          <p:nvPr/>
        </p:nvGrpSpPr>
        <p:grpSpPr bwMode="auto">
          <a:xfrm>
            <a:off x="186947" y="-30339"/>
            <a:ext cx="12012615" cy="6907534"/>
            <a:chOff x="-191387" y="13568"/>
            <a:chExt cx="12012615" cy="6907534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5A13D4D0-F1E8-84E5-C3C0-032282AD6C6D}"/>
                </a:ext>
              </a:extLst>
            </p:cNvPr>
            <p:cNvPicPr/>
            <p:nvPr/>
          </p:nvPicPr>
          <p:blipFill>
            <a:blip r:embed="rId3"/>
            <a:stretch/>
          </p:blipFill>
          <p:spPr bwMode="auto">
            <a:xfrm>
              <a:off x="6854855" y="28752"/>
              <a:ext cx="4966373" cy="689235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CC0982D-5A55-1736-8ECE-F34562E54EEE}"/>
                </a:ext>
              </a:extLst>
            </p:cNvPr>
            <p:cNvPicPr/>
            <p:nvPr/>
          </p:nvPicPr>
          <p:blipFill>
            <a:blip r:embed="rId4"/>
            <a:stretch/>
          </p:blipFill>
          <p:spPr bwMode="auto">
            <a:xfrm>
              <a:off x="-191387" y="13568"/>
              <a:ext cx="10055351" cy="6897595"/>
            </a:xfrm>
            <a:prstGeom prst="rect">
              <a:avLst/>
            </a:prstGeom>
          </p:spPr>
        </p:pic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D739F66F-B266-96E1-7955-D68DDBFA06F3}"/>
              </a:ext>
            </a:extLst>
          </p:cNvPr>
          <p:cNvSpPr txBox="1"/>
          <p:nvPr/>
        </p:nvSpPr>
        <p:spPr bwMode="auto">
          <a:xfrm>
            <a:off x="715191" y="4237511"/>
            <a:ext cx="123888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200" spc="5" dirty="0">
                <a:latin typeface="Arial"/>
                <a:cs typeface="Arial"/>
              </a:rPr>
              <a:t>ЛУЧШИЕ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ПРАКТИКИ</a:t>
            </a:r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E32215B-B9B0-3BF9-BD8D-02EA9B761859}"/>
              </a:ext>
            </a:extLst>
          </p:cNvPr>
          <p:cNvSpPr txBox="1"/>
          <p:nvPr/>
        </p:nvSpPr>
        <p:spPr bwMode="auto">
          <a:xfrm>
            <a:off x="2367560" y="4231813"/>
            <a:ext cx="153415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200" spc="-10" dirty="0">
                <a:latin typeface="Arial"/>
                <a:cs typeface="Arial"/>
              </a:rPr>
              <a:t>РАБОТАЮЩИЕ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РЕШЕНИЯ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8B8C30B-149D-0BF2-02E2-F9FC1E76F418}"/>
              </a:ext>
            </a:extLst>
          </p:cNvPr>
          <p:cNvSpPr txBox="1"/>
          <p:nvPr/>
        </p:nvSpPr>
        <p:spPr bwMode="auto">
          <a:xfrm>
            <a:off x="4463830" y="4211872"/>
            <a:ext cx="165353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200">
                <a:latin typeface="Arial"/>
                <a:cs typeface="Arial"/>
              </a:rPr>
              <a:t>ЭКСПЕРТНАЯ</a:t>
            </a:r>
            <a:r>
              <a:rPr sz="1200" spc="-40">
                <a:latin typeface="Arial"/>
                <a:cs typeface="Arial"/>
              </a:rPr>
              <a:t> </a:t>
            </a:r>
            <a:r>
              <a:rPr sz="1200" spc="5">
                <a:latin typeface="Arial"/>
                <a:cs typeface="Arial"/>
              </a:rPr>
              <a:t>ПОДДЕРЖКА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E3D631E-04B8-C1ED-5196-C99976C6CC23}"/>
              </a:ext>
            </a:extLst>
          </p:cNvPr>
          <p:cNvSpPr txBox="1"/>
          <p:nvPr/>
        </p:nvSpPr>
        <p:spPr bwMode="auto">
          <a:xfrm>
            <a:off x="1056005" y="5494253"/>
            <a:ext cx="13315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500" spc="5">
                <a:solidFill>
                  <a:srgbClr val="1F3A73"/>
                </a:solidFill>
                <a:latin typeface="Arial"/>
                <a:cs typeface="Arial"/>
              </a:rPr>
              <a:t>pmforesight.ru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FB12DF1C-0121-8799-7E18-5D9D321F3696}"/>
              </a:ext>
            </a:extLst>
          </p:cNvPr>
          <p:cNvGrpSpPr/>
          <p:nvPr/>
        </p:nvGrpSpPr>
        <p:grpSpPr bwMode="auto">
          <a:xfrm>
            <a:off x="838200" y="1308823"/>
            <a:ext cx="10638609" cy="4525090"/>
            <a:chOff x="1553555" y="1308823"/>
            <a:chExt cx="10638609" cy="452509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FFF26BD0-5DB5-1437-DA56-B4438FE44369}"/>
                </a:ext>
              </a:extLst>
            </p:cNvPr>
            <p:cNvSpPr/>
            <p:nvPr/>
          </p:nvSpPr>
          <p:spPr bwMode="auto">
            <a:xfrm>
              <a:off x="1553555" y="5407829"/>
              <a:ext cx="1678939" cy="426084"/>
            </a:xfrm>
            <a:custGeom>
              <a:avLst/>
              <a:gdLst/>
              <a:ahLst/>
              <a:cxnLst/>
              <a:rect l="l" t="t" r="r" b="b"/>
              <a:pathLst>
                <a:path w="1678939" h="426085" extrusionOk="0">
                  <a:moveTo>
                    <a:pt x="1627276" y="425538"/>
                  </a:moveTo>
                  <a:lnTo>
                    <a:pt x="51460" y="425538"/>
                  </a:lnTo>
                  <a:lnTo>
                    <a:pt x="31428" y="421495"/>
                  </a:lnTo>
                  <a:lnTo>
                    <a:pt x="15071" y="410467"/>
                  </a:lnTo>
                  <a:lnTo>
                    <a:pt x="4043" y="394109"/>
                  </a:lnTo>
                  <a:lnTo>
                    <a:pt x="0" y="374078"/>
                  </a:lnTo>
                  <a:lnTo>
                    <a:pt x="0" y="51473"/>
                  </a:lnTo>
                  <a:lnTo>
                    <a:pt x="4043" y="31439"/>
                  </a:lnTo>
                  <a:lnTo>
                    <a:pt x="15071" y="15078"/>
                  </a:lnTo>
                  <a:lnTo>
                    <a:pt x="31428" y="4045"/>
                  </a:lnTo>
                  <a:lnTo>
                    <a:pt x="51460" y="0"/>
                  </a:lnTo>
                  <a:lnTo>
                    <a:pt x="1627276" y="0"/>
                  </a:lnTo>
                  <a:lnTo>
                    <a:pt x="1647307" y="4045"/>
                  </a:lnTo>
                  <a:lnTo>
                    <a:pt x="1663665" y="15078"/>
                  </a:lnTo>
                  <a:lnTo>
                    <a:pt x="1674693" y="31439"/>
                  </a:lnTo>
                  <a:lnTo>
                    <a:pt x="1678736" y="51473"/>
                  </a:lnTo>
                  <a:lnTo>
                    <a:pt x="1678736" y="374078"/>
                  </a:lnTo>
                  <a:lnTo>
                    <a:pt x="1674693" y="394109"/>
                  </a:lnTo>
                  <a:lnTo>
                    <a:pt x="1663665" y="410467"/>
                  </a:lnTo>
                  <a:lnTo>
                    <a:pt x="1647307" y="421495"/>
                  </a:lnTo>
                  <a:lnTo>
                    <a:pt x="1627276" y="425538"/>
                  </a:lnTo>
                  <a:close/>
                </a:path>
              </a:pathLst>
            </a:custGeom>
            <a:grpFill/>
            <a:ln w="12700">
              <a:solidFill>
                <a:srgbClr val="1F3A7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261C3C55-AE99-AAFF-6015-B49E85F25BA5}"/>
                </a:ext>
              </a:extLst>
            </p:cNvPr>
            <p:cNvSpPr/>
            <p:nvPr/>
          </p:nvSpPr>
          <p:spPr bwMode="auto">
            <a:xfrm>
              <a:off x="12189624" y="1308823"/>
              <a:ext cx="2540" cy="4121150"/>
            </a:xfrm>
            <a:custGeom>
              <a:avLst/>
              <a:gdLst/>
              <a:ahLst/>
              <a:cxnLst/>
              <a:rect l="l" t="t" r="r" b="b"/>
              <a:pathLst>
                <a:path w="2540" h="4121150" extrusionOk="0">
                  <a:moveTo>
                    <a:pt x="2374" y="0"/>
                  </a:moveTo>
                  <a:lnTo>
                    <a:pt x="2374" y="4121099"/>
                  </a:lnTo>
                  <a:lnTo>
                    <a:pt x="0" y="4121099"/>
                  </a:lnTo>
                  <a:lnTo>
                    <a:pt x="0" y="0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D42E89-B8DE-31CE-3B08-C355807BF5EC}"/>
              </a:ext>
            </a:extLst>
          </p:cNvPr>
          <p:cNvGrpSpPr/>
          <p:nvPr/>
        </p:nvGrpSpPr>
        <p:grpSpPr bwMode="auto">
          <a:xfrm>
            <a:off x="812358" y="6286312"/>
            <a:ext cx="11200257" cy="369332"/>
            <a:chOff x="812358" y="6286312"/>
            <a:chExt cx="11200257" cy="369332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FF2A0791-D921-D99C-A74A-18B259459283}"/>
                </a:ext>
              </a:extLst>
            </p:cNvPr>
            <p:cNvGrpSpPr/>
            <p:nvPr/>
          </p:nvGrpSpPr>
          <p:grpSpPr bwMode="auto">
            <a:xfrm>
              <a:off x="812358" y="6370820"/>
              <a:ext cx="2322282" cy="276999"/>
              <a:chOff x="812358" y="6370820"/>
              <a:chExt cx="2322282" cy="27699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19182E-69FB-E68F-348A-990286838496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24" name="Picture 2" descr="Проектная ПРАКТИКА">
                <a:extLst>
                  <a:ext uri="{FF2B5EF4-FFF2-40B4-BE49-F238E27FC236}">
                    <a16:creationId xmlns:a16="http://schemas.microsoft.com/office/drawing/2014/main" id="{75A04E63-B557-47F3-E44D-089B405964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FC8AF371-9DDF-98CE-B978-8BCEE23CD380}"/>
                </a:ext>
              </a:extLst>
            </p:cNvPr>
            <p:cNvGrpSpPr/>
            <p:nvPr/>
          </p:nvGrpSpPr>
          <p:grpSpPr bwMode="auto">
            <a:xfrm>
              <a:off x="10346791" y="6349799"/>
              <a:ext cx="1665824" cy="276999"/>
              <a:chOff x="9797422" y="6356191"/>
              <a:chExt cx="1665824" cy="27699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11DBBE-C916-C156-318C-6CE03D92C7D2}"/>
                  </a:ext>
                </a:extLst>
              </p:cNvPr>
              <p:cNvSpPr txBox="1"/>
              <p:nvPr/>
            </p:nvSpPr>
            <p:spPr bwMode="auto">
              <a:xfrm>
                <a:off x="9982200" y="6356191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chemeClr val="bg1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chemeClr val="bg1"/>
                  </a:solidFill>
                  <a:latin typeface="Arial"/>
                </a:endParaRPr>
              </a:p>
            </p:txBody>
          </p:sp>
          <p:pic>
            <p:nvPicPr>
              <p:cNvPr id="27" name="Рисунок 26" descr="Земля">
                <a:extLst>
                  <a:ext uri="{FF2B5EF4-FFF2-40B4-BE49-F238E27FC236}">
                    <a16:creationId xmlns:a16="http://schemas.microsoft.com/office/drawing/2014/main" id="{97BF633E-6482-5BC2-D70C-F5059E1F7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9797422" y="6387065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00D298C5-D28D-63A3-0CE4-73F9C703A41D}"/>
                </a:ext>
              </a:extLst>
            </p:cNvPr>
            <p:cNvGrpSpPr/>
            <p:nvPr/>
          </p:nvGrpSpPr>
          <p:grpSpPr bwMode="auto">
            <a:xfrm>
              <a:off x="5672109" y="6286312"/>
              <a:ext cx="1799652" cy="369332"/>
              <a:chOff x="5138709" y="6286312"/>
              <a:chExt cx="1799652" cy="369332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F9266E9-482A-13F0-53F9-0B62F862E969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09452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32" name="Рисунок 31" descr="Телефонная трубка">
                <a:extLst>
                  <a:ext uri="{FF2B5EF4-FFF2-40B4-BE49-F238E27FC236}">
                    <a16:creationId xmlns:a16="http://schemas.microsoft.com/office/drawing/2014/main" id="{1FF411DC-D2F1-9593-8395-AF7B69E6E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sp>
        <p:nvSpPr>
          <p:cNvPr id="9" name="object 5">
            <a:extLst>
              <a:ext uri="{FF2B5EF4-FFF2-40B4-BE49-F238E27FC236}">
                <a16:creationId xmlns:a16="http://schemas.microsoft.com/office/drawing/2014/main" id="{3F308262-4EA6-67BC-F6AD-8560E3697D72}"/>
              </a:ext>
            </a:extLst>
          </p:cNvPr>
          <p:cNvSpPr txBox="1"/>
          <p:nvPr/>
        </p:nvSpPr>
        <p:spPr bwMode="auto">
          <a:xfrm>
            <a:off x="609600" y="2100197"/>
            <a:ext cx="7267514" cy="11623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  <a:defRPr/>
            </a:pPr>
            <a:r>
              <a:rPr lang="ru-RU" sz="3700" b="1" spc="10" dirty="0" smtClean="0">
                <a:solidFill>
                  <a:srgbClr val="1F3A73"/>
                </a:solidFill>
                <a:latin typeface="Arial"/>
              </a:rPr>
              <a:t>Экосистема</a:t>
            </a:r>
            <a:r>
              <a:rPr lang="ru-RU" sz="3700" b="1" spc="10" dirty="0">
                <a:solidFill>
                  <a:srgbClr val="1F3A73"/>
                </a:solidFill>
                <a:latin typeface="Arial"/>
              </a:rPr>
              <a:t>, </a:t>
            </a:r>
            <a:r>
              <a:rPr lang="ru-RU" sz="3700" b="1" spc="10" dirty="0" smtClean="0">
                <a:solidFill>
                  <a:srgbClr val="1F3A73"/>
                </a:solidFill>
                <a:latin typeface="Arial"/>
              </a:rPr>
              <a:t>которая </a:t>
            </a:r>
            <a:r>
              <a:rPr lang="ru-RU" sz="3700" b="1" spc="10" dirty="0">
                <a:solidFill>
                  <a:srgbClr val="1F3A73"/>
                </a:solidFill>
                <a:latin typeface="Arial"/>
              </a:rPr>
              <a:t>работает из коробки</a:t>
            </a:r>
            <a:endParaRPr lang="ru-RU" sz="3600" dirty="0">
              <a:latin typeface="Arial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3D2C21-66C7-AAAB-8075-0F9F2A8D7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852927" y="259157"/>
            <a:ext cx="2079860" cy="6148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97C620-949A-09C8-820B-833C6567D2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239" y="818877"/>
            <a:ext cx="4673307" cy="11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F20203D-8BDF-4787-9040-2549514C64FE}"/>
              </a:ext>
            </a:extLst>
          </p:cNvPr>
          <p:cNvGrpSpPr/>
          <p:nvPr/>
        </p:nvGrpSpPr>
        <p:grpSpPr>
          <a:xfrm>
            <a:off x="838200" y="990600"/>
            <a:ext cx="10378362" cy="4756484"/>
            <a:chOff x="857693" y="1499191"/>
            <a:chExt cx="8699851" cy="3987209"/>
          </a:xfrm>
          <a:effectLst/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D01A652-0C1D-49B1-BEA3-36DB720F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266"/>
            <a:stretch/>
          </p:blipFill>
          <p:spPr>
            <a:xfrm>
              <a:off x="857693" y="1499191"/>
              <a:ext cx="8699851" cy="3987209"/>
            </a:xfrm>
            <a:prstGeom prst="roundRect">
              <a:avLst>
                <a:gd name="adj" fmla="val 2161"/>
              </a:avLst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33B8F22D-2FFE-45E6-A5DA-9F74D39F0784}"/>
                </a:ext>
              </a:extLst>
            </p:cNvPr>
            <p:cNvSpPr/>
            <p:nvPr/>
          </p:nvSpPr>
          <p:spPr>
            <a:xfrm>
              <a:off x="1688989" y="5440681"/>
              <a:ext cx="750073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D672FF-F7BC-495F-BFCB-830B028F2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" t="707" r="329" b="829"/>
          <a:stretch/>
        </p:blipFill>
        <p:spPr>
          <a:xfrm>
            <a:off x="5735571" y="2003958"/>
            <a:ext cx="5542029" cy="4145697"/>
          </a:xfrm>
          <a:prstGeom prst="roundRect">
            <a:avLst>
              <a:gd name="adj" fmla="val 2013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9DE7DC22-4396-4620-B0DE-160246091856}"/>
              </a:ext>
            </a:extLst>
          </p:cNvPr>
          <p:cNvSpPr txBox="1">
            <a:spLocks/>
          </p:cNvSpPr>
          <p:nvPr/>
        </p:nvSpPr>
        <p:spPr>
          <a:xfrm>
            <a:off x="818708" y="327478"/>
            <a:ext cx="109493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50" b="0" i="0">
                <a:solidFill>
                  <a:srgbClr val="2C6AAF"/>
                </a:solidFill>
                <a:latin typeface="Raleway-Thin"/>
                <a:ea typeface="+mj-ea"/>
                <a:cs typeface="Raleway-Thin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2400" b="1" dirty="0">
                <a:solidFill>
                  <a:srgbClr val="4350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ВНЕДРЕНИЙ. ФРП</a:t>
            </a:r>
          </a:p>
        </p:txBody>
      </p:sp>
      <p:sp>
        <p:nvSpPr>
          <p:cNvPr id="9" name="Номер слайда 10">
            <a:extLst>
              <a:ext uri="{FF2B5EF4-FFF2-40B4-BE49-F238E27FC236}">
                <a16:creationId xmlns:a16="http://schemas.microsoft.com/office/drawing/2014/main" id="{91082E06-C93A-4B4E-A257-8F163267FF17}"/>
              </a:ext>
            </a:extLst>
          </p:cNvPr>
          <p:cNvSpPr txBox="1">
            <a:spLocks/>
          </p:cNvSpPr>
          <p:nvPr/>
        </p:nvSpPr>
        <p:spPr>
          <a:xfrm>
            <a:off x="8474020" y="640775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200" smtClean="0">
                <a:solidFill>
                  <a:srgbClr val="0074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1200" dirty="0">
              <a:solidFill>
                <a:srgbClr val="0074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C5BC608-6653-485E-BA6F-466FCC9628E5}"/>
              </a:ext>
            </a:extLst>
          </p:cNvPr>
          <p:cNvGrpSpPr/>
          <p:nvPr/>
        </p:nvGrpSpPr>
        <p:grpSpPr>
          <a:xfrm>
            <a:off x="812358" y="6370820"/>
            <a:ext cx="2322282" cy="276999"/>
            <a:chOff x="812358" y="6370820"/>
            <a:chExt cx="2322282" cy="276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3F34C0-89D1-4AA2-8FFA-CA38407764BF}"/>
                </a:ext>
              </a:extLst>
            </p:cNvPr>
            <p:cNvSpPr txBox="1"/>
            <p:nvPr/>
          </p:nvSpPr>
          <p:spPr>
            <a:xfrm>
              <a:off x="969239" y="6370820"/>
              <a:ext cx="2165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ГК «Проектная ПРАКТИКА»</a:t>
              </a:r>
            </a:p>
          </p:txBody>
        </p:sp>
        <p:pic>
          <p:nvPicPr>
            <p:cNvPr id="17" name="Picture 2" descr="Проектная ПРАКТИКА">
              <a:extLst>
                <a:ext uri="{FF2B5EF4-FFF2-40B4-BE49-F238E27FC236}">
                  <a16:creationId xmlns:a16="http://schemas.microsoft.com/office/drawing/2014/main" id="{5C54A638-F9CD-4FE9-A016-E018C3159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" t="24610" r="65066" b="25340"/>
            <a:stretch/>
          </p:blipFill>
          <p:spPr bwMode="auto">
            <a:xfrm>
              <a:off x="812358" y="6391315"/>
              <a:ext cx="178242" cy="19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676A719-749B-4F55-B679-3D72399A6C55}"/>
              </a:ext>
            </a:extLst>
          </p:cNvPr>
          <p:cNvGrpSpPr/>
          <p:nvPr/>
        </p:nvGrpSpPr>
        <p:grpSpPr>
          <a:xfrm>
            <a:off x="5431609" y="6295904"/>
            <a:ext cx="1754358" cy="369332"/>
            <a:chOff x="5138709" y="6286312"/>
            <a:chExt cx="1754358" cy="36933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C1E96391-CA7D-4DE6-AB13-8E74092B1B02}"/>
                </a:ext>
              </a:extLst>
            </p:cNvPr>
            <p:cNvSpPr/>
            <p:nvPr/>
          </p:nvSpPr>
          <p:spPr>
            <a:xfrm>
              <a:off x="5228909" y="6286312"/>
              <a:ext cx="16641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+7(495)258-06-68</a:t>
              </a:r>
              <a:r>
                <a:rPr lang="ru-RU" dirty="0">
                  <a:latin typeface="Arial" panose="020B0604020202020204" pitchFamily="34" charset="0"/>
                </a:rPr>
                <a:t>                                              </a:t>
              </a:r>
            </a:p>
          </p:txBody>
        </p:sp>
        <p:pic>
          <p:nvPicPr>
            <p:cNvPr id="20" name="Рисунок 19" descr="Телефонная трубка">
              <a:extLst>
                <a:ext uri="{FF2B5EF4-FFF2-40B4-BE49-F238E27FC236}">
                  <a16:creationId xmlns:a16="http://schemas.microsoft.com/office/drawing/2014/main" id="{7EE1661B-66FF-497B-BF9F-F2978F808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01890">
              <a:off x="5138709" y="6401319"/>
              <a:ext cx="153834" cy="15383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8CB50A-AAAB-478C-A943-E602079D34B7}"/>
              </a:ext>
            </a:extLst>
          </p:cNvPr>
          <p:cNvGrpSpPr/>
          <p:nvPr/>
        </p:nvGrpSpPr>
        <p:grpSpPr>
          <a:xfrm>
            <a:off x="9493205" y="6374499"/>
            <a:ext cx="1638873" cy="276999"/>
            <a:chOff x="9797422" y="6374377"/>
            <a:chExt cx="1638873" cy="2769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210021-3C78-47D2-B77B-0FB80BD579D9}"/>
                </a:ext>
              </a:extLst>
            </p:cNvPr>
            <p:cNvSpPr txBox="1"/>
            <p:nvPr/>
          </p:nvSpPr>
          <p:spPr>
            <a:xfrm>
              <a:off x="9955249" y="6374377"/>
              <a:ext cx="1481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www.pmpractice.ru</a:t>
              </a:r>
              <a:endParaRPr lang="ru-RU" sz="1200" dirty="0">
                <a:solidFill>
                  <a:srgbClr val="0071B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3" name="Рисунок 22" descr="Земля">
              <a:extLst>
                <a:ext uri="{FF2B5EF4-FFF2-40B4-BE49-F238E27FC236}">
                  <a16:creationId xmlns:a16="http://schemas.microsoft.com/office/drawing/2014/main" id="{910836FF-CC76-454B-9E5A-8195BC99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422" y="6387065"/>
              <a:ext cx="192338" cy="192338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8FDC26-D00B-4505-AA4E-A1554BE698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89" y="344097"/>
            <a:ext cx="1255359" cy="3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055293A-8F23-4D18-A230-E9D4FD0EB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"/>
          <a:stretch/>
        </p:blipFill>
        <p:spPr bwMode="auto">
          <a:xfrm>
            <a:off x="917064" y="838200"/>
            <a:ext cx="10368557" cy="4705079"/>
          </a:xfrm>
          <a:prstGeom prst="roundRect">
            <a:avLst>
              <a:gd name="adj" fmla="val 2074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7DAB58-0334-48A1-A606-5D8AE9311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734" y="3212900"/>
            <a:ext cx="5944386" cy="2895600"/>
          </a:xfrm>
          <a:prstGeom prst="roundRect">
            <a:avLst>
              <a:gd name="adj" fmla="val 356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442E6A45-2798-4072-B382-120AFCA8C681}"/>
              </a:ext>
            </a:extLst>
          </p:cNvPr>
          <p:cNvSpPr txBox="1">
            <a:spLocks/>
          </p:cNvSpPr>
          <p:nvPr/>
        </p:nvSpPr>
        <p:spPr>
          <a:xfrm>
            <a:off x="822159" y="286535"/>
            <a:ext cx="109493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50" b="0" i="0">
                <a:solidFill>
                  <a:srgbClr val="2C6AAF"/>
                </a:solidFill>
                <a:latin typeface="Raleway-Thin"/>
                <a:ea typeface="+mj-ea"/>
                <a:cs typeface="Raleway-Thin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2400" b="1" dirty="0">
                <a:solidFill>
                  <a:srgbClr val="4350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ВНЕДРЕНИЙ. КОММЕРЧЕСКАЯ КОМПАНИЯ</a:t>
            </a:r>
          </a:p>
        </p:txBody>
      </p:sp>
      <p:sp>
        <p:nvSpPr>
          <p:cNvPr id="9" name="Номер слайда 10">
            <a:extLst>
              <a:ext uri="{FF2B5EF4-FFF2-40B4-BE49-F238E27FC236}">
                <a16:creationId xmlns:a16="http://schemas.microsoft.com/office/drawing/2014/main" id="{9A982360-1319-4521-8D43-67B5985151B1}"/>
              </a:ext>
            </a:extLst>
          </p:cNvPr>
          <p:cNvSpPr txBox="1">
            <a:spLocks/>
          </p:cNvSpPr>
          <p:nvPr/>
        </p:nvSpPr>
        <p:spPr>
          <a:xfrm>
            <a:off x="8464783" y="640775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200" smtClean="0">
                <a:solidFill>
                  <a:srgbClr val="0074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1200" dirty="0">
              <a:solidFill>
                <a:srgbClr val="0074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A17E767-9142-43D7-888C-5FC153F75476}"/>
              </a:ext>
            </a:extLst>
          </p:cNvPr>
          <p:cNvGrpSpPr/>
          <p:nvPr/>
        </p:nvGrpSpPr>
        <p:grpSpPr>
          <a:xfrm>
            <a:off x="812358" y="6370820"/>
            <a:ext cx="2322282" cy="276999"/>
            <a:chOff x="812358" y="6370820"/>
            <a:chExt cx="2322282" cy="2769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73F0D1-DBAC-4268-A526-DA4508715BC1}"/>
                </a:ext>
              </a:extLst>
            </p:cNvPr>
            <p:cNvSpPr txBox="1"/>
            <p:nvPr/>
          </p:nvSpPr>
          <p:spPr>
            <a:xfrm>
              <a:off x="969239" y="6370820"/>
              <a:ext cx="2165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ГК «Проектная ПРАКТИКА»</a:t>
              </a:r>
            </a:p>
          </p:txBody>
        </p:sp>
        <p:pic>
          <p:nvPicPr>
            <p:cNvPr id="15" name="Picture 2" descr="Проектная ПРАКТИКА">
              <a:extLst>
                <a:ext uri="{FF2B5EF4-FFF2-40B4-BE49-F238E27FC236}">
                  <a16:creationId xmlns:a16="http://schemas.microsoft.com/office/drawing/2014/main" id="{CBA41C77-96AC-4515-B270-2FB3FC0493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" t="24610" r="65066" b="25340"/>
            <a:stretch/>
          </p:blipFill>
          <p:spPr bwMode="auto">
            <a:xfrm>
              <a:off x="812358" y="6391315"/>
              <a:ext cx="178242" cy="19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3FE0907-ACA3-499E-8E86-D726929F2017}"/>
              </a:ext>
            </a:extLst>
          </p:cNvPr>
          <p:cNvGrpSpPr/>
          <p:nvPr/>
        </p:nvGrpSpPr>
        <p:grpSpPr>
          <a:xfrm>
            <a:off x="5422900" y="6295905"/>
            <a:ext cx="1892300" cy="369332"/>
            <a:chOff x="5138709" y="6286312"/>
            <a:chExt cx="1892300" cy="36933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8A1924E-54F1-4A68-B59A-20D978B53409}"/>
                </a:ext>
              </a:extLst>
            </p:cNvPr>
            <p:cNvSpPr/>
            <p:nvPr/>
          </p:nvSpPr>
          <p:spPr>
            <a:xfrm>
              <a:off x="5228909" y="6286312"/>
              <a:ext cx="18021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+7(495)258-06-68</a:t>
              </a:r>
              <a:r>
                <a:rPr lang="ru-RU" dirty="0">
                  <a:latin typeface="Arial" panose="020B0604020202020204" pitchFamily="34" charset="0"/>
                </a:rPr>
                <a:t>                                              </a:t>
              </a:r>
            </a:p>
          </p:txBody>
        </p:sp>
        <p:pic>
          <p:nvPicPr>
            <p:cNvPr id="18" name="Рисунок 17" descr="Телефонная трубка">
              <a:extLst>
                <a:ext uri="{FF2B5EF4-FFF2-40B4-BE49-F238E27FC236}">
                  <a16:creationId xmlns:a16="http://schemas.microsoft.com/office/drawing/2014/main" id="{D70BEBEA-8E95-4DAF-9D13-5BA4D497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01890">
              <a:off x="5138709" y="6401319"/>
              <a:ext cx="153834" cy="153834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88CCA69-DDA9-44D0-A126-816B017FEA88}"/>
              </a:ext>
            </a:extLst>
          </p:cNvPr>
          <p:cNvGrpSpPr/>
          <p:nvPr/>
        </p:nvGrpSpPr>
        <p:grpSpPr>
          <a:xfrm>
            <a:off x="9493205" y="6374499"/>
            <a:ext cx="1638873" cy="276999"/>
            <a:chOff x="9797422" y="6374377"/>
            <a:chExt cx="1638873" cy="27699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E14716-248E-4952-BD0F-ABE75FFB3891}"/>
                </a:ext>
              </a:extLst>
            </p:cNvPr>
            <p:cNvSpPr txBox="1"/>
            <p:nvPr/>
          </p:nvSpPr>
          <p:spPr>
            <a:xfrm>
              <a:off x="9955249" y="6374377"/>
              <a:ext cx="1481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www.pmpractice.ru</a:t>
              </a:r>
              <a:endParaRPr lang="ru-RU" sz="1200" dirty="0">
                <a:solidFill>
                  <a:srgbClr val="0071B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" name="Рисунок 20" descr="Земля">
              <a:extLst>
                <a:ext uri="{FF2B5EF4-FFF2-40B4-BE49-F238E27FC236}">
                  <a16:creationId xmlns:a16="http://schemas.microsoft.com/office/drawing/2014/main" id="{7121FD1C-7CE6-4E94-823E-E035F1ABF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422" y="6387065"/>
              <a:ext cx="192338" cy="192338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80676D1-8E2A-4692-86C8-CB6634A391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15" y="336722"/>
            <a:ext cx="1255359" cy="3098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1600" y="914400"/>
            <a:ext cx="1219200" cy="3048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ject 3">
            <a:extLst>
              <a:ext uri="{FF2B5EF4-FFF2-40B4-BE49-F238E27FC236}">
                <a16:creationId xmlns:a16="http://schemas.microsoft.com/office/drawing/2014/main" id="{0353EECF-A9BD-4260-B2F1-89DC402CC0A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106911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5427" y="678314"/>
            <a:ext cx="5712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</a:t>
            </a:r>
            <a:r>
              <a:rPr sz="2400" b="1" spc="-50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</a:t>
            </a:r>
            <a:r>
              <a:rPr sz="2400" b="1" spc="-45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ФОРСАЙТ?</a:t>
            </a:r>
            <a:endParaRPr sz="2400" dirty="0">
              <a:solidFill>
                <a:srgbClr val="1F3A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3400" y="1833056"/>
            <a:ext cx="3252926" cy="3741088"/>
            <a:chOff x="715963" y="1676402"/>
            <a:chExt cx="3252926" cy="3741088"/>
          </a:xfrm>
        </p:grpSpPr>
        <p:sp>
          <p:nvSpPr>
            <p:cNvPr id="3" name="object 3"/>
            <p:cNvSpPr txBox="1"/>
            <p:nvPr/>
          </p:nvSpPr>
          <p:spPr>
            <a:xfrm>
              <a:off x="715963" y="3881172"/>
              <a:ext cx="3252926" cy="1536318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536575" marR="528955" indent="-38735" algn="ctr">
                <a:lnSpc>
                  <a:spcPts val="1400"/>
                </a:lnSpc>
                <a:spcBef>
                  <a:spcPts val="180"/>
                </a:spcBef>
              </a:pP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Разработчик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400" spc="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6575" marR="528955" indent="-38735" algn="ctr">
                <a:lnSpc>
                  <a:spcPts val="1400"/>
                </a:lnSpc>
                <a:spcBef>
                  <a:spcPts val="180"/>
                </a:spcBef>
              </a:pP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ГК</a:t>
              </a:r>
              <a:r>
                <a:rPr sz="1400" spc="-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Проектная</a:t>
              </a:r>
              <a:r>
                <a:rPr lang="ru-RU"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ПРАКТИКА».</a:t>
              </a:r>
            </a:p>
            <a:p>
              <a:pPr algn="ctr">
                <a:lnSpc>
                  <a:spcPts val="1340"/>
                </a:lnSpc>
              </a:pPr>
              <a:endParaRPr lang="en-US" sz="1400" b="1" spc="-5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1340"/>
                </a:lnSpc>
              </a:pPr>
              <a:r>
                <a:rPr lang="ru-RU" sz="1400" b="1" spc="-5" dirty="0" smtClean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sz="1400" b="1" spc="-5" dirty="0" smtClean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sz="1400" b="1" spc="-20" dirty="0" smtClean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ЛЕТ</a:t>
              </a:r>
              <a:r>
                <a:rPr sz="1400" b="1" spc="-5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</a:t>
              </a:r>
              <a:r>
                <a:rPr sz="1400" b="1" spc="-5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РЫНКЕ</a:t>
              </a:r>
              <a:endParaRPr sz="1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1420"/>
                </a:lnSpc>
              </a:pPr>
              <a:r>
                <a:rPr sz="1400" b="1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700+</a:t>
              </a:r>
              <a:r>
                <a:rPr sz="1400" b="1" spc="-30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УСПЕШНЫХ</a:t>
              </a:r>
              <a:r>
                <a:rPr sz="1400" b="1" spc="-2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ПРОЕКТОВ.</a:t>
              </a:r>
            </a:p>
            <a:p>
              <a:pPr marL="235585" marR="227965" algn="ctr">
                <a:lnSpc>
                  <a:spcPts val="1400"/>
                </a:lnSpc>
                <a:spcBef>
                  <a:spcPts val="340"/>
                </a:spcBef>
              </a:pP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Заказчики</a:t>
              </a:r>
              <a:r>
                <a:rPr sz="1400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sz="1400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ключевые </a:t>
              </a:r>
              <a:r>
                <a:rPr sz="1400" spc="-29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игроки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400" spc="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35585" marR="227965" algn="ctr">
                <a:lnSpc>
                  <a:spcPts val="1400"/>
                </a:lnSpc>
                <a:spcBef>
                  <a:spcPts val="340"/>
                </a:spcBef>
              </a:pP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 всех сферах </a:t>
              </a:r>
              <a:r>
                <a:rPr sz="1400" spc="-29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экономики.</a:t>
              </a:r>
            </a:p>
          </p:txBody>
        </p:sp>
        <p:grpSp>
          <p:nvGrpSpPr>
            <p:cNvPr id="4" name="object 4"/>
            <p:cNvGrpSpPr/>
            <p:nvPr/>
          </p:nvGrpSpPr>
          <p:grpSpPr>
            <a:xfrm>
              <a:off x="1225122" y="1676402"/>
              <a:ext cx="1753870" cy="2025014"/>
              <a:chOff x="1028141" y="2152827"/>
              <a:chExt cx="1753870" cy="2025014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1028141" y="2152827"/>
                <a:ext cx="1753870" cy="2025014"/>
              </a:xfrm>
              <a:custGeom>
                <a:avLst/>
                <a:gdLst/>
                <a:ahLst/>
                <a:cxnLst/>
                <a:rect l="l" t="t" r="r" b="b"/>
                <a:pathLst>
                  <a:path w="1753870" h="2025014">
                    <a:moveTo>
                      <a:pt x="945337" y="1302816"/>
                    </a:moveTo>
                    <a:lnTo>
                      <a:pt x="808088" y="1302816"/>
                    </a:lnTo>
                    <a:lnTo>
                      <a:pt x="808088" y="1394955"/>
                    </a:lnTo>
                    <a:lnTo>
                      <a:pt x="945337" y="1394955"/>
                    </a:lnTo>
                    <a:lnTo>
                      <a:pt x="945337" y="1302816"/>
                    </a:lnTo>
                    <a:close/>
                  </a:path>
                  <a:path w="1753870" h="2025014">
                    <a:moveTo>
                      <a:pt x="1392123" y="627557"/>
                    </a:moveTo>
                    <a:lnTo>
                      <a:pt x="361276" y="627557"/>
                    </a:lnTo>
                    <a:lnTo>
                      <a:pt x="361276" y="1239316"/>
                    </a:lnTo>
                    <a:lnTo>
                      <a:pt x="1392123" y="1239316"/>
                    </a:lnTo>
                    <a:lnTo>
                      <a:pt x="1392123" y="627557"/>
                    </a:lnTo>
                    <a:close/>
                  </a:path>
                  <a:path w="1753870" h="2025014">
                    <a:moveTo>
                      <a:pt x="1753412" y="506171"/>
                    </a:moveTo>
                    <a:lnTo>
                      <a:pt x="1455623" y="334251"/>
                    </a:lnTo>
                    <a:lnTo>
                      <a:pt x="1455623" y="595807"/>
                    </a:lnTo>
                    <a:lnTo>
                      <a:pt x="1455623" y="1271066"/>
                    </a:lnTo>
                    <a:lnTo>
                      <a:pt x="1453134" y="1283436"/>
                    </a:lnTo>
                    <a:lnTo>
                      <a:pt x="1446326" y="1293520"/>
                    </a:lnTo>
                    <a:lnTo>
                      <a:pt x="1436230" y="1300327"/>
                    </a:lnTo>
                    <a:lnTo>
                      <a:pt x="1423873" y="1302816"/>
                    </a:lnTo>
                    <a:lnTo>
                      <a:pt x="1008824" y="1302816"/>
                    </a:lnTo>
                    <a:lnTo>
                      <a:pt x="1008824" y="1397088"/>
                    </a:lnTo>
                    <a:lnTo>
                      <a:pt x="1423873" y="1397088"/>
                    </a:lnTo>
                    <a:lnTo>
                      <a:pt x="1436230" y="1399590"/>
                    </a:lnTo>
                    <a:lnTo>
                      <a:pt x="1446326" y="1406385"/>
                    </a:lnTo>
                    <a:lnTo>
                      <a:pt x="1453134" y="1416481"/>
                    </a:lnTo>
                    <a:lnTo>
                      <a:pt x="1455623" y="1428838"/>
                    </a:lnTo>
                    <a:lnTo>
                      <a:pt x="1453134" y="1441208"/>
                    </a:lnTo>
                    <a:lnTo>
                      <a:pt x="1446326" y="1451292"/>
                    </a:lnTo>
                    <a:lnTo>
                      <a:pt x="1436230" y="1458099"/>
                    </a:lnTo>
                    <a:lnTo>
                      <a:pt x="1423873" y="1460588"/>
                    </a:lnTo>
                    <a:lnTo>
                      <a:pt x="329526" y="1460588"/>
                    </a:lnTo>
                    <a:lnTo>
                      <a:pt x="317169" y="1458099"/>
                    </a:lnTo>
                    <a:lnTo>
                      <a:pt x="307073" y="1451292"/>
                    </a:lnTo>
                    <a:lnTo>
                      <a:pt x="300278" y="1441208"/>
                    </a:lnTo>
                    <a:lnTo>
                      <a:pt x="297776" y="1428838"/>
                    </a:lnTo>
                    <a:lnTo>
                      <a:pt x="300278" y="1416481"/>
                    </a:lnTo>
                    <a:lnTo>
                      <a:pt x="307073" y="1406385"/>
                    </a:lnTo>
                    <a:lnTo>
                      <a:pt x="317169" y="1399590"/>
                    </a:lnTo>
                    <a:lnTo>
                      <a:pt x="329526" y="1397088"/>
                    </a:lnTo>
                    <a:lnTo>
                      <a:pt x="744588" y="1397088"/>
                    </a:lnTo>
                    <a:lnTo>
                      <a:pt x="744588" y="1302816"/>
                    </a:lnTo>
                    <a:lnTo>
                      <a:pt x="329526" y="1302816"/>
                    </a:lnTo>
                    <a:lnTo>
                      <a:pt x="317169" y="1300327"/>
                    </a:lnTo>
                    <a:lnTo>
                      <a:pt x="307073" y="1293520"/>
                    </a:lnTo>
                    <a:lnTo>
                      <a:pt x="300278" y="1283436"/>
                    </a:lnTo>
                    <a:lnTo>
                      <a:pt x="297776" y="1271066"/>
                    </a:lnTo>
                    <a:lnTo>
                      <a:pt x="297776" y="595807"/>
                    </a:lnTo>
                    <a:lnTo>
                      <a:pt x="300278" y="583450"/>
                    </a:lnTo>
                    <a:lnTo>
                      <a:pt x="307073" y="573354"/>
                    </a:lnTo>
                    <a:lnTo>
                      <a:pt x="317169" y="566559"/>
                    </a:lnTo>
                    <a:lnTo>
                      <a:pt x="329526" y="564057"/>
                    </a:lnTo>
                    <a:lnTo>
                      <a:pt x="1423873" y="564057"/>
                    </a:lnTo>
                    <a:lnTo>
                      <a:pt x="1436230" y="566559"/>
                    </a:lnTo>
                    <a:lnTo>
                      <a:pt x="1446326" y="573354"/>
                    </a:lnTo>
                    <a:lnTo>
                      <a:pt x="1453134" y="583450"/>
                    </a:lnTo>
                    <a:lnTo>
                      <a:pt x="1455623" y="595807"/>
                    </a:lnTo>
                    <a:lnTo>
                      <a:pt x="1455623" y="334251"/>
                    </a:lnTo>
                    <a:lnTo>
                      <a:pt x="876706" y="0"/>
                    </a:lnTo>
                    <a:lnTo>
                      <a:pt x="0" y="506171"/>
                    </a:lnTo>
                    <a:lnTo>
                      <a:pt x="0" y="1518500"/>
                    </a:lnTo>
                    <a:lnTo>
                      <a:pt x="876706" y="2024659"/>
                    </a:lnTo>
                    <a:lnTo>
                      <a:pt x="1753412" y="1518500"/>
                    </a:lnTo>
                    <a:lnTo>
                      <a:pt x="1753412" y="1460588"/>
                    </a:lnTo>
                    <a:lnTo>
                      <a:pt x="1753412" y="564057"/>
                    </a:lnTo>
                    <a:lnTo>
                      <a:pt x="1753412" y="506171"/>
                    </a:lnTo>
                    <a:close/>
                  </a:path>
                </a:pathLst>
              </a:custGeom>
              <a:solidFill>
                <a:srgbClr val="1F3A73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6" name="object 6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70873" y="2912230"/>
                <a:ext cx="235546" cy="154863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1707730" y="2943974"/>
                <a:ext cx="394335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394335" h="359410">
                    <a:moveTo>
                      <a:pt x="212813" y="150520"/>
                    </a:moveTo>
                    <a:lnTo>
                      <a:pt x="209473" y="144678"/>
                    </a:lnTo>
                    <a:lnTo>
                      <a:pt x="150507" y="144678"/>
                    </a:lnTo>
                    <a:lnTo>
                      <a:pt x="146989" y="150520"/>
                    </a:lnTo>
                    <a:lnTo>
                      <a:pt x="149669" y="155206"/>
                    </a:lnTo>
                    <a:lnTo>
                      <a:pt x="173888" y="199809"/>
                    </a:lnTo>
                    <a:lnTo>
                      <a:pt x="176568" y="204825"/>
                    </a:lnTo>
                    <a:lnTo>
                      <a:pt x="183743" y="204660"/>
                    </a:lnTo>
                    <a:lnTo>
                      <a:pt x="212813" y="150520"/>
                    </a:lnTo>
                    <a:close/>
                  </a:path>
                  <a:path w="394335" h="359410">
                    <a:moveTo>
                      <a:pt x="394233" y="17538"/>
                    </a:moveTo>
                    <a:lnTo>
                      <a:pt x="389051" y="11023"/>
                    </a:lnTo>
                    <a:lnTo>
                      <a:pt x="374523" y="8013"/>
                    </a:lnTo>
                    <a:lnTo>
                      <a:pt x="367512" y="11366"/>
                    </a:lnTo>
                    <a:lnTo>
                      <a:pt x="227685" y="274154"/>
                    </a:lnTo>
                    <a:lnTo>
                      <a:pt x="222173" y="277495"/>
                    </a:lnTo>
                    <a:lnTo>
                      <a:pt x="181254" y="277495"/>
                    </a:lnTo>
                    <a:lnTo>
                      <a:pt x="175564" y="273977"/>
                    </a:lnTo>
                    <a:lnTo>
                      <a:pt x="31242" y="3340"/>
                    </a:lnTo>
                    <a:lnTo>
                      <a:pt x="24218" y="0"/>
                    </a:lnTo>
                    <a:lnTo>
                      <a:pt x="5842" y="3009"/>
                    </a:lnTo>
                    <a:lnTo>
                      <a:pt x="0" y="10020"/>
                    </a:lnTo>
                    <a:lnTo>
                      <a:pt x="0" y="231051"/>
                    </a:lnTo>
                    <a:lnTo>
                      <a:pt x="178917" y="358355"/>
                    </a:lnTo>
                    <a:lnTo>
                      <a:pt x="186423" y="358851"/>
                    </a:lnTo>
                    <a:lnTo>
                      <a:pt x="387223" y="252768"/>
                    </a:lnTo>
                    <a:lnTo>
                      <a:pt x="389724" y="250431"/>
                    </a:lnTo>
                    <a:lnTo>
                      <a:pt x="393230" y="244741"/>
                    </a:lnTo>
                    <a:lnTo>
                      <a:pt x="394233" y="241236"/>
                    </a:lnTo>
                    <a:lnTo>
                      <a:pt x="394233" y="175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Группа 43"/>
          <p:cNvGrpSpPr/>
          <p:nvPr/>
        </p:nvGrpSpPr>
        <p:grpSpPr>
          <a:xfrm>
            <a:off x="3330410" y="1850720"/>
            <a:ext cx="2617912" cy="3291059"/>
            <a:chOff x="3554288" y="1676400"/>
            <a:chExt cx="2617912" cy="3291059"/>
          </a:xfrm>
        </p:grpSpPr>
        <p:sp>
          <p:nvSpPr>
            <p:cNvPr id="8" name="object 8"/>
            <p:cNvSpPr txBox="1"/>
            <p:nvPr/>
          </p:nvSpPr>
          <p:spPr>
            <a:xfrm>
              <a:off x="3554288" y="3845036"/>
              <a:ext cx="2617912" cy="11224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3000"/>
                </a:lnSpc>
                <a:spcBef>
                  <a:spcPts val="100"/>
                </a:spcBef>
              </a:pPr>
              <a:r>
                <a:rPr lang="ru-RU" sz="1400" spc="5" dirty="0">
                  <a:latin typeface="Arial" panose="020B0604020202020204" pitchFamily="34" charset="0"/>
                  <a:cs typeface="Myriad Pro"/>
                </a:rPr>
                <a:t>Опирается на </a:t>
              </a:r>
              <a:r>
                <a:rPr sz="1400" spc="330" dirty="0">
                  <a:latin typeface="Myriad Pro"/>
                  <a:cs typeface="Myriad Pro"/>
                </a:rPr>
                <a:t>    </a:t>
              </a:r>
              <a:r>
                <a:rPr sz="1400" spc="225" dirty="0">
                  <a:latin typeface="Myriad Pro"/>
                  <a:cs typeface="Myriad Pro"/>
                </a:rPr>
                <a:t> </a:t>
              </a:r>
              <a:r>
                <a:rPr sz="1400" cap="small" spc="265" dirty="0">
                  <a:latin typeface="Myriad Pro"/>
                  <a:cs typeface="Myriad Pro"/>
                </a:rPr>
                <a:t> </a:t>
              </a:r>
              <a:r>
                <a:rPr sz="1400" cap="small" spc="345" dirty="0">
                  <a:latin typeface="Myriad Pro"/>
                  <a:cs typeface="Myriad Pro"/>
                </a:rPr>
                <a:t> </a:t>
              </a:r>
              <a:r>
                <a:rPr sz="1400" spc="340" dirty="0">
                  <a:latin typeface="Myriad Pro"/>
                  <a:cs typeface="Myriad Pro"/>
                </a:rPr>
                <a:t> </a:t>
              </a:r>
              <a:r>
                <a:rPr sz="1400" dirty="0">
                  <a:latin typeface="Myriad Pro"/>
                  <a:cs typeface="Myriad Pro"/>
                </a:rPr>
                <a:t> </a:t>
              </a:r>
              <a:r>
                <a:rPr sz="1400" cap="small" spc="415" dirty="0">
                  <a:latin typeface="Myriad Pro"/>
                  <a:cs typeface="Myriad Pro"/>
                </a:rPr>
                <a:t>  </a:t>
              </a:r>
              <a:endParaRPr sz="1400" dirty="0">
                <a:latin typeface="Myriad Pro"/>
                <a:cs typeface="Myriad Pro"/>
              </a:endParaRPr>
            </a:p>
            <a:p>
              <a:pPr algn="ctr">
                <a:lnSpc>
                  <a:spcPct val="103000"/>
                </a:lnSpc>
              </a:pPr>
              <a:r>
                <a:rPr sz="1400" b="1" spc="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ПРИЗНАННЫЕ</a:t>
              </a:r>
              <a:r>
                <a:rPr sz="1400" b="1" spc="-50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СТАНДАРТЫ</a:t>
              </a:r>
              <a:r>
                <a:rPr lang="ru-RU" sz="1400" b="1" spc="-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5" dirty="0">
                  <a:latin typeface="Arial" panose="020B0604020202020204" pitchFamily="34" charset="0"/>
                  <a:cs typeface="Arial" panose="020B0604020202020204" pitchFamily="34" charset="0"/>
                </a:rPr>
                <a:t>проектного управления </a:t>
              </a:r>
              <a:r>
                <a:rPr sz="1400" spc="375" dirty="0">
                  <a:latin typeface="Myriad Pro"/>
                  <a:cs typeface="Myriad Pro"/>
                </a:rPr>
                <a:t> </a:t>
              </a:r>
              <a:r>
                <a:rPr sz="1400" spc="395" dirty="0">
                  <a:latin typeface="Myriad Pro"/>
                  <a:cs typeface="Myriad Pro"/>
                </a:rPr>
                <a:t> </a:t>
              </a:r>
              <a:r>
                <a:rPr sz="1400" cap="small" spc="280" dirty="0">
                  <a:latin typeface="Myriad Pro"/>
                  <a:cs typeface="Myriad Pro"/>
                </a:rPr>
                <a:t> </a:t>
              </a:r>
              <a:r>
                <a:rPr sz="1400" cap="small" spc="390" dirty="0">
                  <a:latin typeface="Myriad Pro"/>
                  <a:cs typeface="Myriad Pro"/>
                </a:rPr>
                <a:t>  </a:t>
              </a:r>
              <a:r>
                <a:rPr sz="1400" cap="small" spc="365" dirty="0">
                  <a:latin typeface="Myriad Pro"/>
                  <a:cs typeface="Myriad Pro"/>
                </a:rPr>
                <a:t> </a:t>
              </a:r>
              <a:r>
                <a:rPr sz="1400" spc="400" dirty="0">
                  <a:latin typeface="Myriad Pro"/>
                  <a:cs typeface="Myriad Pro"/>
                </a:rPr>
                <a:t> </a:t>
              </a:r>
              <a:r>
                <a:rPr sz="1400" dirty="0">
                  <a:latin typeface="Myriad Pro"/>
                  <a:cs typeface="Myriad Pro"/>
                </a:rPr>
                <a:t> </a:t>
              </a:r>
              <a:r>
                <a:rPr sz="1400" cap="small" spc="409" dirty="0">
                  <a:latin typeface="Myriad Pro"/>
                  <a:cs typeface="Myriad Pro"/>
                </a:rPr>
                <a:t>   </a:t>
              </a:r>
              <a:r>
                <a:rPr sz="1400" dirty="0">
                  <a:latin typeface="Myriad Pro"/>
                  <a:cs typeface="Myriad Pro"/>
                </a:rPr>
                <a:t>(</a:t>
              </a:r>
              <a:r>
                <a:rPr sz="1400" spc="-45" dirty="0">
                  <a:latin typeface="Myriad Pro"/>
                  <a:cs typeface="Myriad Pro"/>
                </a:rPr>
                <a:t>Г</a:t>
              </a:r>
              <a:r>
                <a:rPr sz="1400" dirty="0">
                  <a:latin typeface="Myriad Pro"/>
                  <a:cs typeface="Myriad Pro"/>
                </a:rPr>
                <a:t>О</a:t>
              </a:r>
              <a:r>
                <a:rPr sz="1400" spc="40" dirty="0">
                  <a:latin typeface="Myriad Pro"/>
                  <a:cs typeface="Myriad Pro"/>
                </a:rPr>
                <a:t>С</a:t>
              </a:r>
              <a:r>
                <a:rPr sz="1400" spc="-85" dirty="0">
                  <a:latin typeface="Myriad Pro"/>
                  <a:cs typeface="Myriad Pro"/>
                </a:rPr>
                <a:t>Т</a:t>
              </a:r>
              <a:r>
                <a:rPr sz="1400" dirty="0">
                  <a:latin typeface="Myriad Pro"/>
                  <a:cs typeface="Myriad Pro"/>
                </a:rPr>
                <a:t>, И</a:t>
              </a:r>
              <a:r>
                <a:rPr sz="1400" spc="-25" dirty="0">
                  <a:latin typeface="Myriad Pro"/>
                  <a:cs typeface="Myriad Pro"/>
                </a:rPr>
                <a:t>С</a:t>
              </a:r>
              <a:r>
                <a:rPr sz="1400" dirty="0">
                  <a:latin typeface="Myriad Pro"/>
                  <a:cs typeface="Myriad Pro"/>
                </a:rPr>
                <a:t>О, </a:t>
              </a:r>
              <a:endParaRPr lang="ru-RU" sz="1400" dirty="0">
                <a:latin typeface="Myriad Pro"/>
                <a:cs typeface="Myriad Pro"/>
              </a:endParaRPr>
            </a:p>
            <a:p>
              <a:pPr marL="120650" marR="113030" indent="-635" algn="ctr">
                <a:lnSpc>
                  <a:spcPct val="103000"/>
                </a:lnSpc>
              </a:pPr>
              <a:r>
                <a:rPr sz="1400" dirty="0">
                  <a:latin typeface="Myriad Pro"/>
                  <a:cs typeface="Myriad Pro"/>
                </a:rPr>
                <a:t>ICB 4.0, </a:t>
              </a:r>
              <a:r>
                <a:rPr sz="1400" spc="-15" dirty="0" err="1">
                  <a:latin typeface="Myriad Pro"/>
                  <a:cs typeface="Myriad Pro"/>
                </a:rPr>
                <a:t>P</a:t>
              </a:r>
              <a:r>
                <a:rPr sz="1400" dirty="0" err="1">
                  <a:latin typeface="Myriad Pro"/>
                  <a:cs typeface="Myriad Pro"/>
                </a:rPr>
                <a:t>MBo</a:t>
              </a:r>
              <a:r>
                <a:rPr sz="1400" spc="25" dirty="0" err="1">
                  <a:latin typeface="Myriad Pro"/>
                  <a:cs typeface="Myriad Pro"/>
                </a:rPr>
                <a:t>K</a:t>
              </a:r>
              <a:r>
                <a:rPr sz="1400" dirty="0">
                  <a:latin typeface="Myriad Pro"/>
                  <a:cs typeface="Myriad Pro"/>
                </a:rPr>
                <a:t>).</a:t>
              </a:r>
            </a:p>
          </p:txBody>
        </p:sp>
        <p:grpSp>
          <p:nvGrpSpPr>
            <p:cNvPr id="9" name="object 9"/>
            <p:cNvGrpSpPr/>
            <p:nvPr/>
          </p:nvGrpSpPr>
          <p:grpSpPr>
            <a:xfrm>
              <a:off x="3986309" y="1676400"/>
              <a:ext cx="1753870" cy="2025014"/>
              <a:chOff x="3718361" y="2152818"/>
              <a:chExt cx="1753870" cy="2025014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4526445" y="3455644"/>
                <a:ext cx="137795" cy="92710"/>
              </a:xfrm>
              <a:custGeom>
                <a:avLst/>
                <a:gdLst/>
                <a:ahLst/>
                <a:cxnLst/>
                <a:rect l="l" t="t" r="r" b="b"/>
                <a:pathLst>
                  <a:path w="137795" h="92710">
                    <a:moveTo>
                      <a:pt x="137248" y="0"/>
                    </a:moveTo>
                    <a:lnTo>
                      <a:pt x="0" y="0"/>
                    </a:lnTo>
                    <a:lnTo>
                      <a:pt x="0" y="92138"/>
                    </a:lnTo>
                    <a:lnTo>
                      <a:pt x="137248" y="92138"/>
                    </a:lnTo>
                    <a:lnTo>
                      <a:pt x="137248" y="0"/>
                    </a:lnTo>
                    <a:close/>
                  </a:path>
                </a:pathLst>
              </a:custGeom>
              <a:solidFill>
                <a:srgbClr val="4A7DF6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3718361" y="2152818"/>
                <a:ext cx="1753870" cy="2025014"/>
              </a:xfrm>
              <a:custGeom>
                <a:avLst/>
                <a:gdLst/>
                <a:ahLst/>
                <a:cxnLst/>
                <a:rect l="l" t="t" r="r" b="b"/>
                <a:pathLst>
                  <a:path w="1753870" h="2025014">
                    <a:moveTo>
                      <a:pt x="876706" y="0"/>
                    </a:moveTo>
                    <a:lnTo>
                      <a:pt x="0" y="506171"/>
                    </a:lnTo>
                    <a:lnTo>
                      <a:pt x="0" y="1518500"/>
                    </a:lnTo>
                    <a:lnTo>
                      <a:pt x="876706" y="2024659"/>
                    </a:lnTo>
                    <a:lnTo>
                      <a:pt x="1753412" y="1518500"/>
                    </a:lnTo>
                    <a:lnTo>
                      <a:pt x="1753412" y="506171"/>
                    </a:lnTo>
                    <a:lnTo>
                      <a:pt x="876706" y="0"/>
                    </a:lnTo>
                    <a:close/>
                  </a:path>
                </a:pathLst>
              </a:custGeom>
              <a:solidFill>
                <a:srgbClr val="1F3A73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4057183" y="2627265"/>
                <a:ext cx="1076325" cy="1076325"/>
              </a:xfrm>
              <a:custGeom>
                <a:avLst/>
                <a:gdLst/>
                <a:ahLst/>
                <a:cxnLst/>
                <a:rect l="l" t="t" r="r" b="b"/>
                <a:pathLst>
                  <a:path w="1076325" h="1076325">
                    <a:moveTo>
                      <a:pt x="1075766" y="537883"/>
                    </a:moveTo>
                    <a:lnTo>
                      <a:pt x="1073568" y="586841"/>
                    </a:lnTo>
                    <a:lnTo>
                      <a:pt x="1067100" y="634568"/>
                    </a:lnTo>
                    <a:lnTo>
                      <a:pt x="1056552" y="680874"/>
                    </a:lnTo>
                    <a:lnTo>
                      <a:pt x="1042114" y="725568"/>
                    </a:lnTo>
                    <a:lnTo>
                      <a:pt x="1023977" y="768461"/>
                    </a:lnTo>
                    <a:lnTo>
                      <a:pt x="1002329" y="809363"/>
                    </a:lnTo>
                    <a:lnTo>
                      <a:pt x="977361" y="848084"/>
                    </a:lnTo>
                    <a:lnTo>
                      <a:pt x="949263" y="884434"/>
                    </a:lnTo>
                    <a:lnTo>
                      <a:pt x="918224" y="918224"/>
                    </a:lnTo>
                    <a:lnTo>
                      <a:pt x="884434" y="949263"/>
                    </a:lnTo>
                    <a:lnTo>
                      <a:pt x="848084" y="977361"/>
                    </a:lnTo>
                    <a:lnTo>
                      <a:pt x="809363" y="1002329"/>
                    </a:lnTo>
                    <a:lnTo>
                      <a:pt x="768461" y="1023977"/>
                    </a:lnTo>
                    <a:lnTo>
                      <a:pt x="725568" y="1042114"/>
                    </a:lnTo>
                    <a:lnTo>
                      <a:pt x="680874" y="1056552"/>
                    </a:lnTo>
                    <a:lnTo>
                      <a:pt x="634568" y="1067100"/>
                    </a:lnTo>
                    <a:lnTo>
                      <a:pt x="586841" y="1073568"/>
                    </a:lnTo>
                    <a:lnTo>
                      <a:pt x="537883" y="1075766"/>
                    </a:lnTo>
                    <a:lnTo>
                      <a:pt x="488924" y="1073568"/>
                    </a:lnTo>
                    <a:lnTo>
                      <a:pt x="441197" y="1067100"/>
                    </a:lnTo>
                    <a:lnTo>
                      <a:pt x="394892" y="1056552"/>
                    </a:lnTo>
                    <a:lnTo>
                      <a:pt x="350197" y="1042114"/>
                    </a:lnTo>
                    <a:lnTo>
                      <a:pt x="307304" y="1023977"/>
                    </a:lnTo>
                    <a:lnTo>
                      <a:pt x="266402" y="1002329"/>
                    </a:lnTo>
                    <a:lnTo>
                      <a:pt x="227681" y="977361"/>
                    </a:lnTo>
                    <a:lnTo>
                      <a:pt x="191331" y="949263"/>
                    </a:lnTo>
                    <a:lnTo>
                      <a:pt x="157541" y="918224"/>
                    </a:lnTo>
                    <a:lnTo>
                      <a:pt x="126503" y="884434"/>
                    </a:lnTo>
                    <a:lnTo>
                      <a:pt x="98404" y="848084"/>
                    </a:lnTo>
                    <a:lnTo>
                      <a:pt x="73436" y="809363"/>
                    </a:lnTo>
                    <a:lnTo>
                      <a:pt x="51788" y="768461"/>
                    </a:lnTo>
                    <a:lnTo>
                      <a:pt x="33651" y="725568"/>
                    </a:lnTo>
                    <a:lnTo>
                      <a:pt x="19213" y="680874"/>
                    </a:lnTo>
                    <a:lnTo>
                      <a:pt x="8665" y="634568"/>
                    </a:lnTo>
                    <a:lnTo>
                      <a:pt x="2198" y="586841"/>
                    </a:lnTo>
                    <a:lnTo>
                      <a:pt x="0" y="537883"/>
                    </a:lnTo>
                    <a:lnTo>
                      <a:pt x="2198" y="488924"/>
                    </a:lnTo>
                    <a:lnTo>
                      <a:pt x="8665" y="441197"/>
                    </a:lnTo>
                    <a:lnTo>
                      <a:pt x="19213" y="394892"/>
                    </a:lnTo>
                    <a:lnTo>
                      <a:pt x="33651" y="350197"/>
                    </a:lnTo>
                    <a:lnTo>
                      <a:pt x="51788" y="307304"/>
                    </a:lnTo>
                    <a:lnTo>
                      <a:pt x="73436" y="266402"/>
                    </a:lnTo>
                    <a:lnTo>
                      <a:pt x="98404" y="227681"/>
                    </a:lnTo>
                    <a:lnTo>
                      <a:pt x="126503" y="191331"/>
                    </a:lnTo>
                    <a:lnTo>
                      <a:pt x="157541" y="157541"/>
                    </a:lnTo>
                    <a:lnTo>
                      <a:pt x="191331" y="126503"/>
                    </a:lnTo>
                    <a:lnTo>
                      <a:pt x="227681" y="98404"/>
                    </a:lnTo>
                    <a:lnTo>
                      <a:pt x="266402" y="73436"/>
                    </a:lnTo>
                    <a:lnTo>
                      <a:pt x="307304" y="51788"/>
                    </a:lnTo>
                    <a:lnTo>
                      <a:pt x="350197" y="33651"/>
                    </a:lnTo>
                    <a:lnTo>
                      <a:pt x="394892" y="19213"/>
                    </a:lnTo>
                    <a:lnTo>
                      <a:pt x="441197" y="8665"/>
                    </a:lnTo>
                    <a:lnTo>
                      <a:pt x="488924" y="2198"/>
                    </a:lnTo>
                    <a:lnTo>
                      <a:pt x="537883" y="0"/>
                    </a:lnTo>
                    <a:lnTo>
                      <a:pt x="586841" y="2198"/>
                    </a:lnTo>
                    <a:lnTo>
                      <a:pt x="634568" y="8665"/>
                    </a:lnTo>
                    <a:lnTo>
                      <a:pt x="680874" y="19213"/>
                    </a:lnTo>
                    <a:lnTo>
                      <a:pt x="725568" y="33651"/>
                    </a:lnTo>
                    <a:lnTo>
                      <a:pt x="768461" y="51788"/>
                    </a:lnTo>
                    <a:lnTo>
                      <a:pt x="809363" y="73436"/>
                    </a:lnTo>
                    <a:lnTo>
                      <a:pt x="848084" y="98404"/>
                    </a:lnTo>
                    <a:lnTo>
                      <a:pt x="884434" y="126503"/>
                    </a:lnTo>
                    <a:lnTo>
                      <a:pt x="918224" y="157541"/>
                    </a:lnTo>
                    <a:lnTo>
                      <a:pt x="949263" y="191331"/>
                    </a:lnTo>
                    <a:lnTo>
                      <a:pt x="977361" y="227681"/>
                    </a:lnTo>
                    <a:lnTo>
                      <a:pt x="1002329" y="266402"/>
                    </a:lnTo>
                    <a:lnTo>
                      <a:pt x="1023977" y="307304"/>
                    </a:lnTo>
                    <a:lnTo>
                      <a:pt x="1042114" y="350197"/>
                    </a:lnTo>
                    <a:lnTo>
                      <a:pt x="1056552" y="394892"/>
                    </a:lnTo>
                    <a:lnTo>
                      <a:pt x="1067100" y="441197"/>
                    </a:lnTo>
                    <a:lnTo>
                      <a:pt x="1073568" y="488924"/>
                    </a:lnTo>
                    <a:lnTo>
                      <a:pt x="1075766" y="537883"/>
                    </a:lnTo>
                    <a:close/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4258246" y="2998254"/>
                <a:ext cx="718185" cy="334010"/>
              </a:xfrm>
              <a:custGeom>
                <a:avLst/>
                <a:gdLst/>
                <a:ahLst/>
                <a:cxnLst/>
                <a:rect l="l" t="t" r="r" b="b"/>
                <a:pathLst>
                  <a:path w="718185" h="334010">
                    <a:moveTo>
                      <a:pt x="63969" y="2324"/>
                    </a:moveTo>
                    <a:lnTo>
                      <a:pt x="0" y="2324"/>
                    </a:lnTo>
                    <a:lnTo>
                      <a:pt x="0" y="331470"/>
                    </a:lnTo>
                    <a:lnTo>
                      <a:pt x="63969" y="331470"/>
                    </a:lnTo>
                    <a:lnTo>
                      <a:pt x="63969" y="2324"/>
                    </a:lnTo>
                    <a:close/>
                  </a:path>
                  <a:path w="718185" h="334010">
                    <a:moveTo>
                      <a:pt x="368554" y="236448"/>
                    </a:moveTo>
                    <a:lnTo>
                      <a:pt x="361365" y="198107"/>
                    </a:lnTo>
                    <a:lnTo>
                      <a:pt x="330403" y="164820"/>
                    </a:lnTo>
                    <a:lnTo>
                      <a:pt x="293141" y="148310"/>
                    </a:lnTo>
                    <a:lnTo>
                      <a:pt x="239890" y="133362"/>
                    </a:lnTo>
                    <a:lnTo>
                      <a:pt x="221132" y="127596"/>
                    </a:lnTo>
                    <a:lnTo>
                      <a:pt x="187744" y="101917"/>
                    </a:lnTo>
                    <a:lnTo>
                      <a:pt x="187744" y="93002"/>
                    </a:lnTo>
                    <a:lnTo>
                      <a:pt x="217347" y="58521"/>
                    </a:lnTo>
                    <a:lnTo>
                      <a:pt x="240131" y="56095"/>
                    </a:lnTo>
                    <a:lnTo>
                      <a:pt x="247510" y="56349"/>
                    </a:lnTo>
                    <a:lnTo>
                      <a:pt x="289712" y="66611"/>
                    </a:lnTo>
                    <a:lnTo>
                      <a:pt x="326504" y="86385"/>
                    </a:lnTo>
                    <a:lnTo>
                      <a:pt x="328676" y="88544"/>
                    </a:lnTo>
                    <a:lnTo>
                      <a:pt x="356946" y="36626"/>
                    </a:lnTo>
                    <a:lnTo>
                      <a:pt x="315302" y="14592"/>
                    </a:lnTo>
                    <a:lnTo>
                      <a:pt x="275323" y="2882"/>
                    </a:lnTo>
                    <a:lnTo>
                      <a:pt x="241998" y="0"/>
                    </a:lnTo>
                    <a:lnTo>
                      <a:pt x="225679" y="749"/>
                    </a:lnTo>
                    <a:lnTo>
                      <a:pt x="181254" y="11785"/>
                    </a:lnTo>
                    <a:lnTo>
                      <a:pt x="146608" y="35674"/>
                    </a:lnTo>
                    <a:lnTo>
                      <a:pt x="125907" y="71970"/>
                    </a:lnTo>
                    <a:lnTo>
                      <a:pt x="121907" y="102958"/>
                    </a:lnTo>
                    <a:lnTo>
                      <a:pt x="122542" y="114909"/>
                    </a:lnTo>
                    <a:lnTo>
                      <a:pt x="137871" y="152463"/>
                    </a:lnTo>
                    <a:lnTo>
                      <a:pt x="174244" y="177279"/>
                    </a:lnTo>
                    <a:lnTo>
                      <a:pt x="227647" y="195224"/>
                    </a:lnTo>
                    <a:lnTo>
                      <a:pt x="260070" y="205219"/>
                    </a:lnTo>
                    <a:lnTo>
                      <a:pt x="294398" y="224320"/>
                    </a:lnTo>
                    <a:lnTo>
                      <a:pt x="300393" y="242836"/>
                    </a:lnTo>
                    <a:lnTo>
                      <a:pt x="299542" y="250405"/>
                    </a:lnTo>
                    <a:lnTo>
                      <a:pt x="259740" y="275767"/>
                    </a:lnTo>
                    <a:lnTo>
                      <a:pt x="247548" y="276301"/>
                    </a:lnTo>
                    <a:lnTo>
                      <a:pt x="238302" y="276021"/>
                    </a:lnTo>
                    <a:lnTo>
                      <a:pt x="193535" y="266522"/>
                    </a:lnTo>
                    <a:lnTo>
                      <a:pt x="157200" y="250228"/>
                    </a:lnTo>
                    <a:lnTo>
                      <a:pt x="136753" y="235978"/>
                    </a:lnTo>
                    <a:lnTo>
                      <a:pt x="108483" y="291134"/>
                    </a:lnTo>
                    <a:lnTo>
                      <a:pt x="150202" y="314083"/>
                    </a:lnTo>
                    <a:lnTo>
                      <a:pt x="197485" y="328688"/>
                    </a:lnTo>
                    <a:lnTo>
                      <a:pt x="246621" y="333794"/>
                    </a:lnTo>
                    <a:lnTo>
                      <a:pt x="258737" y="333463"/>
                    </a:lnTo>
                    <a:lnTo>
                      <a:pt x="303580" y="325450"/>
                    </a:lnTo>
                    <a:lnTo>
                      <a:pt x="340029" y="305435"/>
                    </a:lnTo>
                    <a:lnTo>
                      <a:pt x="363067" y="271614"/>
                    </a:lnTo>
                    <a:lnTo>
                      <a:pt x="367944" y="249135"/>
                    </a:lnTo>
                    <a:lnTo>
                      <a:pt x="368554" y="236448"/>
                    </a:lnTo>
                    <a:close/>
                  </a:path>
                  <a:path w="718185" h="334010">
                    <a:moveTo>
                      <a:pt x="718070" y="167830"/>
                    </a:moveTo>
                    <a:lnTo>
                      <a:pt x="711555" y="121577"/>
                    </a:lnTo>
                    <a:lnTo>
                      <a:pt x="692581" y="78359"/>
                    </a:lnTo>
                    <a:lnTo>
                      <a:pt x="663067" y="41414"/>
                    </a:lnTo>
                    <a:lnTo>
                      <a:pt x="653630" y="33413"/>
                    </a:lnTo>
                    <a:lnTo>
                      <a:pt x="653630" y="166903"/>
                    </a:lnTo>
                    <a:lnTo>
                      <a:pt x="653237" y="176847"/>
                    </a:lnTo>
                    <a:lnTo>
                      <a:pt x="643877" y="216166"/>
                    </a:lnTo>
                    <a:lnTo>
                      <a:pt x="622655" y="249834"/>
                    </a:lnTo>
                    <a:lnTo>
                      <a:pt x="589572" y="271894"/>
                    </a:lnTo>
                    <a:lnTo>
                      <a:pt x="557669" y="277241"/>
                    </a:lnTo>
                    <a:lnTo>
                      <a:pt x="546620" y="276669"/>
                    </a:lnTo>
                    <a:lnTo>
                      <a:pt x="508520" y="263271"/>
                    </a:lnTo>
                    <a:lnTo>
                      <a:pt x="481190" y="235585"/>
                    </a:lnTo>
                    <a:lnTo>
                      <a:pt x="465340" y="198018"/>
                    </a:lnTo>
                    <a:lnTo>
                      <a:pt x="461695" y="166903"/>
                    </a:lnTo>
                    <a:lnTo>
                      <a:pt x="462089" y="156768"/>
                    </a:lnTo>
                    <a:lnTo>
                      <a:pt x="471449" y="117525"/>
                    </a:lnTo>
                    <a:lnTo>
                      <a:pt x="492658" y="84315"/>
                    </a:lnTo>
                    <a:lnTo>
                      <a:pt x="525462" y="62369"/>
                    </a:lnTo>
                    <a:lnTo>
                      <a:pt x="557669" y="57035"/>
                    </a:lnTo>
                    <a:lnTo>
                      <a:pt x="568528" y="57594"/>
                    </a:lnTo>
                    <a:lnTo>
                      <a:pt x="606348" y="70993"/>
                    </a:lnTo>
                    <a:lnTo>
                      <a:pt x="633691" y="98679"/>
                    </a:lnTo>
                    <a:lnTo>
                      <a:pt x="649846" y="135826"/>
                    </a:lnTo>
                    <a:lnTo>
                      <a:pt x="653630" y="166903"/>
                    </a:lnTo>
                    <a:lnTo>
                      <a:pt x="653630" y="33413"/>
                    </a:lnTo>
                    <a:lnTo>
                      <a:pt x="608622" y="8089"/>
                    </a:lnTo>
                    <a:lnTo>
                      <a:pt x="558596" y="12"/>
                    </a:lnTo>
                    <a:lnTo>
                      <a:pt x="541350" y="863"/>
                    </a:lnTo>
                    <a:lnTo>
                      <a:pt x="493928" y="13690"/>
                    </a:lnTo>
                    <a:lnTo>
                      <a:pt x="454202" y="39674"/>
                    </a:lnTo>
                    <a:lnTo>
                      <a:pt x="423684" y="75806"/>
                    </a:lnTo>
                    <a:lnTo>
                      <a:pt x="403707" y="119227"/>
                    </a:lnTo>
                    <a:lnTo>
                      <a:pt x="396811" y="166903"/>
                    </a:lnTo>
                    <a:lnTo>
                      <a:pt x="397535" y="182562"/>
                    </a:lnTo>
                    <a:lnTo>
                      <a:pt x="408381" y="228333"/>
                    </a:lnTo>
                    <a:lnTo>
                      <a:pt x="431126" y="269786"/>
                    </a:lnTo>
                    <a:lnTo>
                      <a:pt x="464261" y="303479"/>
                    </a:lnTo>
                    <a:lnTo>
                      <a:pt x="506742" y="325970"/>
                    </a:lnTo>
                    <a:lnTo>
                      <a:pt x="557199" y="333794"/>
                    </a:lnTo>
                    <a:lnTo>
                      <a:pt x="574255" y="332955"/>
                    </a:lnTo>
                    <a:lnTo>
                      <a:pt x="621411" y="320344"/>
                    </a:lnTo>
                    <a:lnTo>
                      <a:pt x="661123" y="294576"/>
                    </a:lnTo>
                    <a:lnTo>
                      <a:pt x="691591" y="258457"/>
                    </a:lnTo>
                    <a:lnTo>
                      <a:pt x="711288" y="215074"/>
                    </a:lnTo>
                    <a:lnTo>
                      <a:pt x="717321" y="183896"/>
                    </a:lnTo>
                    <a:lnTo>
                      <a:pt x="718070" y="1678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4320680" y="3392197"/>
                <a:ext cx="259079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259079" h="311150">
                    <a:moveTo>
                      <a:pt x="0" y="0"/>
                    </a:moveTo>
                    <a:lnTo>
                      <a:pt x="72230" y="151239"/>
                    </a:lnTo>
                    <a:lnTo>
                      <a:pt x="157559" y="246680"/>
                    </a:lnTo>
                    <a:lnTo>
                      <a:pt x="228739" y="296488"/>
                    </a:lnTo>
                    <a:lnTo>
                      <a:pt x="258521" y="310832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4322166" y="2627268"/>
                <a:ext cx="257175" cy="306705"/>
              </a:xfrm>
              <a:custGeom>
                <a:avLst/>
                <a:gdLst/>
                <a:ahLst/>
                <a:cxnLst/>
                <a:rect l="l" t="t" r="r" b="b"/>
                <a:pathLst>
                  <a:path w="257175" h="306705">
                    <a:moveTo>
                      <a:pt x="257035" y="0"/>
                    </a:moveTo>
                    <a:lnTo>
                      <a:pt x="151384" y="42237"/>
                    </a:lnTo>
                    <a:lnTo>
                      <a:pt x="89393" y="88201"/>
                    </a:lnTo>
                    <a:lnTo>
                      <a:pt x="46964" y="166588"/>
                    </a:lnTo>
                    <a:lnTo>
                      <a:pt x="0" y="306095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4610936" y="3392189"/>
                <a:ext cx="259079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259079" h="311150">
                    <a:moveTo>
                      <a:pt x="258521" y="0"/>
                    </a:moveTo>
                    <a:lnTo>
                      <a:pt x="186291" y="151246"/>
                    </a:lnTo>
                    <a:lnTo>
                      <a:pt x="100961" y="246691"/>
                    </a:lnTo>
                    <a:lnTo>
                      <a:pt x="29781" y="296501"/>
                    </a:lnTo>
                    <a:lnTo>
                      <a:pt x="0" y="310845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4610934" y="2627268"/>
                <a:ext cx="264160" cy="328295"/>
              </a:xfrm>
              <a:custGeom>
                <a:avLst/>
                <a:gdLst/>
                <a:ahLst/>
                <a:cxnLst/>
                <a:rect l="l" t="t" r="r" b="b"/>
                <a:pathLst>
                  <a:path w="264160" h="328294">
                    <a:moveTo>
                      <a:pt x="0" y="0"/>
                    </a:moveTo>
                    <a:lnTo>
                      <a:pt x="111975" y="44876"/>
                    </a:lnTo>
                    <a:lnTo>
                      <a:pt x="176764" y="94029"/>
                    </a:lnTo>
                    <a:lnTo>
                      <a:pt x="219084" y="178231"/>
                    </a:lnTo>
                    <a:lnTo>
                      <a:pt x="263652" y="328256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4595068" y="3377252"/>
                <a:ext cx="0" cy="326390"/>
              </a:xfrm>
              <a:custGeom>
                <a:avLst/>
                <a:gdLst/>
                <a:ahLst/>
                <a:cxnLst/>
                <a:rect l="l" t="t" r="r" b="b"/>
                <a:pathLst>
                  <a:path h="326389">
                    <a:moveTo>
                      <a:pt x="0" y="0"/>
                    </a:moveTo>
                    <a:lnTo>
                      <a:pt x="0" y="325780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4595068" y="2627268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0"/>
                    </a:moveTo>
                    <a:lnTo>
                      <a:pt x="0" y="334022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4211029" y="2788620"/>
                <a:ext cx="768350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768350" h="111760">
                    <a:moveTo>
                      <a:pt x="0" y="0"/>
                    </a:moveTo>
                    <a:lnTo>
                      <a:pt x="56621" y="64581"/>
                    </a:lnTo>
                    <a:lnTo>
                      <a:pt x="115498" y="97745"/>
                    </a:lnTo>
                    <a:lnTo>
                      <a:pt x="212635" y="109963"/>
                    </a:lnTo>
                    <a:lnTo>
                      <a:pt x="384035" y="111709"/>
                    </a:lnTo>
                    <a:lnTo>
                      <a:pt x="568080" y="94254"/>
                    </a:lnTo>
                    <a:lnTo>
                      <a:pt x="686287" y="55854"/>
                    </a:lnTo>
                    <a:lnTo>
                      <a:pt x="749361" y="17454"/>
                    </a:lnTo>
                    <a:lnTo>
                      <a:pt x="768007" y="0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4211034" y="3429969"/>
                <a:ext cx="768350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768350" h="111760">
                    <a:moveTo>
                      <a:pt x="768007" y="111709"/>
                    </a:moveTo>
                    <a:lnTo>
                      <a:pt x="711385" y="47127"/>
                    </a:lnTo>
                    <a:lnTo>
                      <a:pt x="652508" y="13963"/>
                    </a:lnTo>
                    <a:lnTo>
                      <a:pt x="555371" y="1745"/>
                    </a:lnTo>
                    <a:lnTo>
                      <a:pt x="383971" y="0"/>
                    </a:lnTo>
                    <a:lnTo>
                      <a:pt x="199926" y="17454"/>
                    </a:lnTo>
                    <a:lnTo>
                      <a:pt x="81719" y="55854"/>
                    </a:lnTo>
                    <a:lnTo>
                      <a:pt x="18645" y="94254"/>
                    </a:lnTo>
                    <a:lnTo>
                      <a:pt x="0" y="111709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5021788" y="3165148"/>
                <a:ext cx="1117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1760">
                    <a:moveTo>
                      <a:pt x="0" y="0"/>
                    </a:moveTo>
                    <a:lnTo>
                      <a:pt x="111163" y="0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4057187" y="3165148"/>
                <a:ext cx="1543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4304">
                    <a:moveTo>
                      <a:pt x="0" y="0"/>
                    </a:moveTo>
                    <a:lnTo>
                      <a:pt x="153847" y="0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Группа 44"/>
          <p:cNvGrpSpPr/>
          <p:nvPr/>
        </p:nvGrpSpPr>
        <p:grpSpPr>
          <a:xfrm>
            <a:off x="6006378" y="1828323"/>
            <a:ext cx="2966723" cy="4020605"/>
            <a:chOff x="6242133" y="1676400"/>
            <a:chExt cx="2966723" cy="4020605"/>
          </a:xfrm>
        </p:grpSpPr>
        <p:sp>
          <p:nvSpPr>
            <p:cNvPr id="24" name="object 24"/>
            <p:cNvSpPr txBox="1"/>
            <p:nvPr/>
          </p:nvSpPr>
          <p:spPr>
            <a:xfrm>
              <a:off x="6242133" y="3898564"/>
              <a:ext cx="2966723" cy="1798441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215265" marR="212090" indent="-635" algn="ctr">
                <a:lnSpc>
                  <a:spcPct val="103000"/>
                </a:lnSpc>
                <a:spcBef>
                  <a:spcPts val="180"/>
                </a:spcBef>
              </a:pPr>
              <a:r>
                <a:rPr sz="1400" b="1" spc="-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ЭКСПЕРТЫ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области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проектного управления,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участники</a:t>
              </a:r>
              <a:r>
                <a:rPr sz="1400"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рабочих</a:t>
              </a:r>
              <a:r>
                <a:rPr sz="1400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групп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разработке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национальных </a:t>
              </a:r>
              <a:r>
                <a:rPr sz="1400" spc="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(ГОСТ) и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международных </a:t>
              </a:r>
              <a:r>
                <a:rPr sz="1400" spc="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-5" dirty="0">
                  <a:latin typeface="Arial" panose="020B0604020202020204" pitchFamily="34" charset="0"/>
                  <a:cs typeface="Arial" panose="020B0604020202020204" pitchFamily="34" charset="0"/>
                </a:rPr>
                <a:t>(ИСО)</a:t>
              </a:r>
              <a:r>
                <a:rPr sz="1400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стандартов</a:t>
              </a:r>
              <a:r>
                <a:rPr sz="1400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УЧАСТВУЮТ </a:t>
              </a:r>
              <a:r>
                <a:rPr sz="1400" b="1" spc="-29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sz="1400" b="1" spc="-10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РАЗВИТИИ</a:t>
              </a:r>
              <a:r>
                <a:rPr sz="1400" b="1" spc="-10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ПРОДУКТА.</a:t>
              </a:r>
              <a:endParaRPr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object 25"/>
            <p:cNvGrpSpPr/>
            <p:nvPr/>
          </p:nvGrpSpPr>
          <p:grpSpPr>
            <a:xfrm>
              <a:off x="6733582" y="1676400"/>
              <a:ext cx="1753870" cy="2025014"/>
              <a:chOff x="6500035" y="2152818"/>
              <a:chExt cx="1753870" cy="2025014"/>
            </a:xfrm>
          </p:grpSpPr>
          <p:sp>
            <p:nvSpPr>
              <p:cNvPr id="26" name="object 26"/>
              <p:cNvSpPr/>
              <p:nvPr/>
            </p:nvSpPr>
            <p:spPr>
              <a:xfrm>
                <a:off x="7308126" y="3455644"/>
                <a:ext cx="137795" cy="92710"/>
              </a:xfrm>
              <a:custGeom>
                <a:avLst/>
                <a:gdLst/>
                <a:ahLst/>
                <a:cxnLst/>
                <a:rect l="l" t="t" r="r" b="b"/>
                <a:pathLst>
                  <a:path w="137795" h="92710">
                    <a:moveTo>
                      <a:pt x="137248" y="0"/>
                    </a:moveTo>
                    <a:lnTo>
                      <a:pt x="0" y="0"/>
                    </a:lnTo>
                    <a:lnTo>
                      <a:pt x="0" y="92138"/>
                    </a:lnTo>
                    <a:lnTo>
                      <a:pt x="137248" y="92138"/>
                    </a:lnTo>
                    <a:lnTo>
                      <a:pt x="137248" y="0"/>
                    </a:lnTo>
                    <a:close/>
                  </a:path>
                </a:pathLst>
              </a:custGeom>
              <a:solidFill>
                <a:srgbClr val="4A7DF6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6500035" y="2152818"/>
                <a:ext cx="1753870" cy="2025014"/>
              </a:xfrm>
              <a:custGeom>
                <a:avLst/>
                <a:gdLst/>
                <a:ahLst/>
                <a:cxnLst/>
                <a:rect l="l" t="t" r="r" b="b"/>
                <a:pathLst>
                  <a:path w="1753870" h="2025014">
                    <a:moveTo>
                      <a:pt x="876706" y="0"/>
                    </a:moveTo>
                    <a:lnTo>
                      <a:pt x="0" y="506171"/>
                    </a:lnTo>
                    <a:lnTo>
                      <a:pt x="0" y="1518500"/>
                    </a:lnTo>
                    <a:lnTo>
                      <a:pt x="876706" y="2024659"/>
                    </a:lnTo>
                    <a:lnTo>
                      <a:pt x="1753412" y="1518500"/>
                    </a:lnTo>
                    <a:lnTo>
                      <a:pt x="1753412" y="506171"/>
                    </a:lnTo>
                    <a:lnTo>
                      <a:pt x="876706" y="0"/>
                    </a:lnTo>
                    <a:close/>
                  </a:path>
                </a:pathLst>
              </a:custGeom>
              <a:solidFill>
                <a:srgbClr val="1F3A73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6796033" y="2819910"/>
                <a:ext cx="122174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221740" h="419100">
                    <a:moveTo>
                      <a:pt x="610641" y="419074"/>
                    </a:moveTo>
                    <a:lnTo>
                      <a:pt x="1221282" y="215531"/>
                    </a:lnTo>
                    <a:lnTo>
                      <a:pt x="610641" y="0"/>
                    </a:lnTo>
                    <a:lnTo>
                      <a:pt x="0" y="203555"/>
                    </a:lnTo>
                    <a:lnTo>
                      <a:pt x="610641" y="419074"/>
                    </a:lnTo>
                    <a:close/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7063440" y="3117841"/>
                <a:ext cx="687070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687070" h="393064">
                    <a:moveTo>
                      <a:pt x="686473" y="6730"/>
                    </a:moveTo>
                    <a:lnTo>
                      <a:pt x="686473" y="268820"/>
                    </a:lnTo>
                    <a:lnTo>
                      <a:pt x="557637" y="243807"/>
                    </a:lnTo>
                    <a:lnTo>
                      <a:pt x="478937" y="248358"/>
                    </a:lnTo>
                    <a:lnTo>
                      <a:pt x="418194" y="294070"/>
                    </a:lnTo>
                    <a:lnTo>
                      <a:pt x="343230" y="392544"/>
                    </a:lnTo>
                    <a:lnTo>
                      <a:pt x="237404" y="300807"/>
                    </a:lnTo>
                    <a:lnTo>
                      <a:pt x="125218" y="266322"/>
                    </a:lnTo>
                    <a:lnTo>
                      <a:pt x="36231" y="264017"/>
                    </a:lnTo>
                    <a:lnTo>
                      <a:pt x="0" y="268820"/>
                    </a:lnTo>
                    <a:lnTo>
                      <a:pt x="0" y="0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6796027" y="3023462"/>
                <a:ext cx="0" cy="243840"/>
              </a:xfrm>
              <a:custGeom>
                <a:avLst/>
                <a:gdLst/>
                <a:ahLst/>
                <a:cxnLst/>
                <a:rect l="l" t="t" r="r" b="b"/>
                <a:pathLst>
                  <a:path h="243839">
                    <a:moveTo>
                      <a:pt x="0" y="0"/>
                    </a:moveTo>
                    <a:lnTo>
                      <a:pt x="0" y="243459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6736161" y="3286879"/>
                <a:ext cx="12001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15">
                    <a:moveTo>
                      <a:pt x="0" y="0"/>
                    </a:moveTo>
                    <a:lnTo>
                      <a:pt x="119735" y="0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6736156" y="3295759"/>
                <a:ext cx="120014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w="120015" h="144779">
                    <a:moveTo>
                      <a:pt x="55879" y="0"/>
                    </a:moveTo>
                    <a:lnTo>
                      <a:pt x="0" y="144284"/>
                    </a:lnTo>
                    <a:lnTo>
                      <a:pt x="119735" y="144284"/>
                    </a:lnTo>
                    <a:lnTo>
                      <a:pt x="55879" y="0"/>
                    </a:lnTo>
                    <a:close/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8973102" y="1833054"/>
            <a:ext cx="2304498" cy="3395635"/>
            <a:chOff x="9155665" y="1676400"/>
            <a:chExt cx="2304498" cy="3395635"/>
          </a:xfrm>
        </p:grpSpPr>
        <p:sp>
          <p:nvSpPr>
            <p:cNvPr id="33" name="object 33"/>
            <p:cNvSpPr txBox="1"/>
            <p:nvPr/>
          </p:nvSpPr>
          <p:spPr>
            <a:xfrm>
              <a:off x="9155665" y="3923964"/>
              <a:ext cx="2304498" cy="114807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3000"/>
                </a:lnSpc>
                <a:spcBef>
                  <a:spcPts val="100"/>
                </a:spcBef>
              </a:pPr>
              <a:r>
                <a:rPr sz="1400" b="1" spc="-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ПОСТОЯННО</a:t>
              </a:r>
              <a:r>
                <a:rPr sz="1400" b="1" spc="-25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0" dirty="0">
                  <a:solidFill>
                    <a:srgbClr val="1F3A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РАЗВИВАЕТСЯ</a:t>
              </a:r>
              <a:endParaRPr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034" marR="18415" algn="ctr">
                <a:lnSpc>
                  <a:spcPct val="103000"/>
                </a:lnSpc>
                <a:spcBef>
                  <a:spcPts val="60"/>
                </a:spcBef>
              </a:pP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sz="1400" spc="-2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интересах</a:t>
              </a:r>
              <a:r>
                <a:rPr sz="1400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15" dirty="0"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sz="1400" spc="5" dirty="0" err="1">
                  <a:latin typeface="Arial" panose="020B0604020202020204" pitchFamily="34" charset="0"/>
                  <a:cs typeface="Arial" panose="020B0604020202020204" pitchFamily="34" charset="0"/>
                </a:rPr>
                <a:t>уществующих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-29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400" spc="-29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034" marR="18415" algn="ctr">
                <a:lnSpc>
                  <a:spcPct val="103000"/>
                </a:lnSpc>
                <a:spcBef>
                  <a:spcPts val="60"/>
                </a:spcBef>
              </a:pP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1400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10" dirty="0">
                  <a:latin typeface="Arial" panose="020B0604020202020204" pitchFamily="34" charset="0"/>
                  <a:cs typeface="Arial" panose="020B0604020202020204" pitchFamily="34" charset="0"/>
                </a:rPr>
                <a:t>новых</a:t>
              </a:r>
              <a:r>
                <a:rPr sz="1400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5" dirty="0">
                  <a:latin typeface="Arial" panose="020B0604020202020204" pitchFamily="34" charset="0"/>
                  <a:cs typeface="Arial" panose="020B0604020202020204" pitchFamily="34" charset="0"/>
                </a:rPr>
                <a:t>Заказчиков.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object 34"/>
            <p:cNvGrpSpPr/>
            <p:nvPr/>
          </p:nvGrpSpPr>
          <p:grpSpPr>
            <a:xfrm>
              <a:off x="9392879" y="1676400"/>
              <a:ext cx="1753870" cy="2025014"/>
              <a:chOff x="9299690" y="2152818"/>
              <a:chExt cx="1753870" cy="2025014"/>
            </a:xfrm>
          </p:grpSpPr>
          <p:sp>
            <p:nvSpPr>
              <p:cNvPr id="35" name="object 35"/>
              <p:cNvSpPr/>
              <p:nvPr/>
            </p:nvSpPr>
            <p:spPr>
              <a:xfrm>
                <a:off x="10107777" y="3455644"/>
                <a:ext cx="137795" cy="92710"/>
              </a:xfrm>
              <a:custGeom>
                <a:avLst/>
                <a:gdLst/>
                <a:ahLst/>
                <a:cxnLst/>
                <a:rect l="l" t="t" r="r" b="b"/>
                <a:pathLst>
                  <a:path w="137795" h="92710">
                    <a:moveTo>
                      <a:pt x="137248" y="0"/>
                    </a:moveTo>
                    <a:lnTo>
                      <a:pt x="0" y="0"/>
                    </a:lnTo>
                    <a:lnTo>
                      <a:pt x="0" y="92138"/>
                    </a:lnTo>
                    <a:lnTo>
                      <a:pt x="137248" y="92138"/>
                    </a:lnTo>
                    <a:lnTo>
                      <a:pt x="137248" y="0"/>
                    </a:lnTo>
                    <a:close/>
                  </a:path>
                </a:pathLst>
              </a:custGeom>
              <a:solidFill>
                <a:srgbClr val="4A7DF6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9299690" y="2152818"/>
                <a:ext cx="1753870" cy="2025014"/>
              </a:xfrm>
              <a:custGeom>
                <a:avLst/>
                <a:gdLst/>
                <a:ahLst/>
                <a:cxnLst/>
                <a:rect l="l" t="t" r="r" b="b"/>
                <a:pathLst>
                  <a:path w="1753870" h="2025014">
                    <a:moveTo>
                      <a:pt x="876706" y="0"/>
                    </a:moveTo>
                    <a:lnTo>
                      <a:pt x="0" y="506171"/>
                    </a:lnTo>
                    <a:lnTo>
                      <a:pt x="0" y="1518500"/>
                    </a:lnTo>
                    <a:lnTo>
                      <a:pt x="876706" y="2024659"/>
                    </a:lnTo>
                    <a:lnTo>
                      <a:pt x="1753412" y="1518500"/>
                    </a:lnTo>
                    <a:lnTo>
                      <a:pt x="1753412" y="506171"/>
                    </a:lnTo>
                    <a:lnTo>
                      <a:pt x="876706" y="0"/>
                    </a:lnTo>
                    <a:close/>
                  </a:path>
                </a:pathLst>
              </a:custGeom>
              <a:solidFill>
                <a:srgbClr val="1F3A73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9711275" y="3081478"/>
                <a:ext cx="284480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284479" h="540385">
                    <a:moveTo>
                      <a:pt x="235322" y="0"/>
                    </a:moveTo>
                    <a:lnTo>
                      <a:pt x="81580" y="118705"/>
                    </a:lnTo>
                    <a:lnTo>
                      <a:pt x="9414" y="214552"/>
                    </a:lnTo>
                    <a:lnTo>
                      <a:pt x="0" y="338190"/>
                    </a:lnTo>
                    <a:lnTo>
                      <a:pt x="34509" y="540270"/>
                    </a:lnTo>
                    <a:lnTo>
                      <a:pt x="93273" y="482568"/>
                    </a:lnTo>
                    <a:lnTo>
                      <a:pt x="138859" y="452937"/>
                    </a:lnTo>
                    <a:lnTo>
                      <a:pt x="194665" y="442020"/>
                    </a:lnTo>
                    <a:lnTo>
                      <a:pt x="284090" y="440461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38" name="object 3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58243" y="2944510"/>
                <a:ext cx="235699" cy="235686"/>
              </a:xfrm>
              <a:prstGeom prst="rect">
                <a:avLst/>
              </a:prstGeom>
            </p:spPr>
          </p:pic>
          <p:sp>
            <p:nvSpPr>
              <p:cNvPr id="39" name="object 39"/>
              <p:cNvSpPr/>
              <p:nvPr/>
            </p:nvSpPr>
            <p:spPr>
              <a:xfrm>
                <a:off x="9939427" y="2608143"/>
                <a:ext cx="236854" cy="1014094"/>
              </a:xfrm>
              <a:custGeom>
                <a:avLst/>
                <a:gdLst/>
                <a:ahLst/>
                <a:cxnLst/>
                <a:rect l="l" t="t" r="r" b="b"/>
                <a:pathLst>
                  <a:path w="236854" h="1014095">
                    <a:moveTo>
                      <a:pt x="236667" y="0"/>
                    </a:moveTo>
                    <a:lnTo>
                      <a:pt x="93235" y="114973"/>
                    </a:lnTo>
                    <a:lnTo>
                      <a:pt x="21517" y="202604"/>
                    </a:lnTo>
                    <a:lnTo>
                      <a:pt x="0" y="307268"/>
                    </a:lnTo>
                    <a:lnTo>
                      <a:pt x="7165" y="473341"/>
                    </a:lnTo>
                    <a:lnTo>
                      <a:pt x="12708" y="547113"/>
                    </a:lnTo>
                    <a:lnTo>
                      <a:pt x="18922" y="616859"/>
                    </a:lnTo>
                    <a:lnTo>
                      <a:pt x="25560" y="681988"/>
                    </a:lnTo>
                    <a:lnTo>
                      <a:pt x="32377" y="741905"/>
                    </a:lnTo>
                    <a:lnTo>
                      <a:pt x="39129" y="796018"/>
                    </a:lnTo>
                    <a:lnTo>
                      <a:pt x="45569" y="843734"/>
                    </a:lnTo>
                    <a:lnTo>
                      <a:pt x="51452" y="884460"/>
                    </a:lnTo>
                    <a:lnTo>
                      <a:pt x="60568" y="942568"/>
                    </a:lnTo>
                    <a:lnTo>
                      <a:pt x="88051" y="981227"/>
                    </a:lnTo>
                    <a:lnTo>
                      <a:pt x="144319" y="1002658"/>
                    </a:lnTo>
                    <a:lnTo>
                      <a:pt x="185821" y="1010516"/>
                    </a:lnTo>
                    <a:lnTo>
                      <a:pt x="236667" y="1013612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10176094" y="2608138"/>
                <a:ext cx="229870" cy="1014094"/>
              </a:xfrm>
              <a:custGeom>
                <a:avLst/>
                <a:gdLst/>
                <a:ahLst/>
                <a:cxnLst/>
                <a:rect l="l" t="t" r="r" b="b"/>
                <a:pathLst>
                  <a:path w="229870" h="1014095">
                    <a:moveTo>
                      <a:pt x="0" y="769772"/>
                    </a:moveTo>
                    <a:lnTo>
                      <a:pt x="0" y="1013612"/>
                    </a:lnTo>
                    <a:lnTo>
                      <a:pt x="50846" y="1010518"/>
                    </a:lnTo>
                    <a:lnTo>
                      <a:pt x="92348" y="1002663"/>
                    </a:lnTo>
                    <a:lnTo>
                      <a:pt x="148615" y="981227"/>
                    </a:lnTo>
                    <a:lnTo>
                      <a:pt x="176098" y="942568"/>
                    </a:lnTo>
                    <a:lnTo>
                      <a:pt x="185214" y="884462"/>
                    </a:lnTo>
                    <a:lnTo>
                      <a:pt x="191097" y="843737"/>
                    </a:lnTo>
                    <a:lnTo>
                      <a:pt x="197538" y="796023"/>
                    </a:lnTo>
                    <a:lnTo>
                      <a:pt x="204289" y="741910"/>
                    </a:lnTo>
                    <a:lnTo>
                      <a:pt x="211106" y="681993"/>
                    </a:lnTo>
                    <a:lnTo>
                      <a:pt x="217744" y="616864"/>
                    </a:lnTo>
                    <a:lnTo>
                      <a:pt x="223958" y="547116"/>
                    </a:lnTo>
                    <a:lnTo>
                      <a:pt x="229501" y="473341"/>
                    </a:lnTo>
                    <a:lnTo>
                      <a:pt x="201705" y="280374"/>
                    </a:lnTo>
                    <a:lnTo>
                      <a:pt x="121918" y="130886"/>
                    </a:lnTo>
                    <a:lnTo>
                      <a:pt x="38547" y="34290"/>
                    </a:lnTo>
                    <a:lnTo>
                      <a:pt x="0" y="0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41" name="object 4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034686" y="3581645"/>
                <a:ext cx="282816" cy="162737"/>
              </a:xfrm>
              <a:prstGeom prst="rect">
                <a:avLst/>
              </a:prstGeom>
            </p:spPr>
          </p:pic>
          <p:sp>
            <p:nvSpPr>
              <p:cNvPr id="42" name="object 42"/>
              <p:cNvSpPr/>
              <p:nvPr/>
            </p:nvSpPr>
            <p:spPr>
              <a:xfrm>
                <a:off x="10357425" y="3081478"/>
                <a:ext cx="284480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284479" h="540385">
                    <a:moveTo>
                      <a:pt x="48768" y="0"/>
                    </a:moveTo>
                    <a:lnTo>
                      <a:pt x="202510" y="118705"/>
                    </a:lnTo>
                    <a:lnTo>
                      <a:pt x="274675" y="214552"/>
                    </a:lnTo>
                    <a:lnTo>
                      <a:pt x="284090" y="338190"/>
                    </a:lnTo>
                    <a:lnTo>
                      <a:pt x="249580" y="540270"/>
                    </a:lnTo>
                    <a:lnTo>
                      <a:pt x="190816" y="482568"/>
                    </a:lnTo>
                    <a:lnTo>
                      <a:pt x="145230" y="452937"/>
                    </a:lnTo>
                    <a:lnTo>
                      <a:pt x="89424" y="442020"/>
                    </a:lnTo>
                    <a:lnTo>
                      <a:pt x="0" y="440461"/>
                    </a:lnTo>
                  </a:path>
                </a:pathLst>
              </a:custGeom>
              <a:ln w="444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8" name="Номер слайда 40">
            <a:extLst>
              <a:ext uri="{FF2B5EF4-FFF2-40B4-BE49-F238E27FC236}">
                <a16:creationId xmlns:a16="http://schemas.microsoft.com/office/drawing/2014/main" id="{4AC9990A-E6BE-4902-9DA5-9CF9E76042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77684" y="6417303"/>
            <a:ext cx="2804160" cy="184666"/>
          </a:xfrm>
        </p:spPr>
        <p:txBody>
          <a:bodyPr/>
          <a:lstStyle/>
          <a:p>
            <a:fld id="{B6F15528-21DE-4FAA-801E-634DDDAF4B2B}" type="slidenum">
              <a:rPr lang="ru-RU" sz="1200">
                <a:solidFill>
                  <a:srgbClr val="0071BE"/>
                </a:solidFill>
              </a:rPr>
              <a:pPr/>
              <a:t>12</a:t>
            </a:fld>
            <a:endParaRPr lang="ru-RU" sz="1200" dirty="0">
              <a:solidFill>
                <a:srgbClr val="0071BE"/>
              </a:solidFill>
            </a:endParaRPr>
          </a:p>
        </p:txBody>
      </p:sp>
      <p:grpSp>
        <p:nvGrpSpPr>
          <p:cNvPr id="57" name="object 6">
            <a:extLst>
              <a:ext uri="{FF2B5EF4-FFF2-40B4-BE49-F238E27FC236}">
                <a16:creationId xmlns:a16="http://schemas.microsoft.com/office/drawing/2014/main" id="{A7F19057-2C80-4AC9-9224-912B5E9A8BF2}"/>
              </a:ext>
            </a:extLst>
          </p:cNvPr>
          <p:cNvGrpSpPr/>
          <p:nvPr/>
        </p:nvGrpSpPr>
        <p:grpSpPr>
          <a:xfrm>
            <a:off x="10546820" y="735019"/>
            <a:ext cx="1360067" cy="333919"/>
            <a:chOff x="814890" y="739677"/>
            <a:chExt cx="2974340" cy="730250"/>
          </a:xfrm>
        </p:grpSpPr>
        <p:sp>
          <p:nvSpPr>
            <p:cNvPr id="58" name="object 7">
              <a:extLst>
                <a:ext uri="{FF2B5EF4-FFF2-40B4-BE49-F238E27FC236}">
                  <a16:creationId xmlns:a16="http://schemas.microsoft.com/office/drawing/2014/main" id="{1063BBE6-31F3-4BB8-9417-9E51AC62C836}"/>
                </a:ext>
              </a:extLst>
            </p:cNvPr>
            <p:cNvSpPr/>
            <p:nvPr/>
          </p:nvSpPr>
          <p:spPr>
            <a:xfrm>
              <a:off x="935985" y="739677"/>
              <a:ext cx="436245" cy="290830"/>
            </a:xfrm>
            <a:custGeom>
              <a:avLst/>
              <a:gdLst/>
              <a:ahLst/>
              <a:cxnLst/>
              <a:rect l="l" t="t" r="r" b="b"/>
              <a:pathLst>
                <a:path w="436244" h="290830">
                  <a:moveTo>
                    <a:pt x="290366" y="0"/>
                  </a:moveTo>
                  <a:lnTo>
                    <a:pt x="284727" y="0"/>
                  </a:lnTo>
                  <a:lnTo>
                    <a:pt x="279088" y="0"/>
                  </a:lnTo>
                  <a:lnTo>
                    <a:pt x="273462" y="304"/>
                  </a:lnTo>
                  <a:lnTo>
                    <a:pt x="267506" y="1562"/>
                  </a:lnTo>
                  <a:lnTo>
                    <a:pt x="11054" y="45085"/>
                  </a:lnTo>
                  <a:lnTo>
                    <a:pt x="5139" y="47504"/>
                  </a:lnTo>
                  <a:lnTo>
                    <a:pt x="1307" y="52212"/>
                  </a:lnTo>
                  <a:lnTo>
                    <a:pt x="0" y="58211"/>
                  </a:lnTo>
                  <a:lnTo>
                    <a:pt x="1656" y="64503"/>
                  </a:lnTo>
                  <a:lnTo>
                    <a:pt x="123780" y="286842"/>
                  </a:lnTo>
                  <a:lnTo>
                    <a:pt x="129723" y="290296"/>
                  </a:lnTo>
                  <a:lnTo>
                    <a:pt x="301008" y="290296"/>
                  </a:lnTo>
                  <a:lnTo>
                    <a:pt x="306964" y="286537"/>
                  </a:lnTo>
                  <a:lnTo>
                    <a:pt x="434714" y="47904"/>
                  </a:lnTo>
                  <a:lnTo>
                    <a:pt x="436249" y="41836"/>
                  </a:lnTo>
                  <a:lnTo>
                    <a:pt x="434993" y="35972"/>
                  </a:lnTo>
                  <a:lnTo>
                    <a:pt x="431328" y="31223"/>
                  </a:lnTo>
                  <a:lnTo>
                    <a:pt x="425633" y="28498"/>
                  </a:lnTo>
                  <a:lnTo>
                    <a:pt x="296004" y="622"/>
                  </a:lnTo>
                  <a:lnTo>
                    <a:pt x="290366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59" name="object 8">
              <a:extLst>
                <a:ext uri="{FF2B5EF4-FFF2-40B4-BE49-F238E27FC236}">
                  <a16:creationId xmlns:a16="http://schemas.microsoft.com/office/drawing/2014/main" id="{708A11E0-3D71-4B94-93D6-E09B72A433B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3750" y="1070362"/>
              <a:ext cx="116957" cy="110282"/>
            </a:xfrm>
            <a:prstGeom prst="rect">
              <a:avLst/>
            </a:prstGeom>
          </p:spPr>
        </p:pic>
        <p:sp>
          <p:nvSpPr>
            <p:cNvPr id="60" name="object 9">
              <a:extLst>
                <a:ext uri="{FF2B5EF4-FFF2-40B4-BE49-F238E27FC236}">
                  <a16:creationId xmlns:a16="http://schemas.microsoft.com/office/drawing/2014/main" id="{CBCBDB3E-7EB5-45B9-BF23-CDDA1FB23CED}"/>
                </a:ext>
              </a:extLst>
            </p:cNvPr>
            <p:cNvSpPr/>
            <p:nvPr/>
          </p:nvSpPr>
          <p:spPr>
            <a:xfrm>
              <a:off x="814890" y="801260"/>
              <a:ext cx="739140" cy="668655"/>
            </a:xfrm>
            <a:custGeom>
              <a:avLst/>
              <a:gdLst/>
              <a:ahLst/>
              <a:cxnLst/>
              <a:rect l="l" t="t" r="r" b="b"/>
              <a:pathLst>
                <a:path w="739140" h="668655">
                  <a:moveTo>
                    <a:pt x="42010" y="0"/>
                  </a:moveTo>
                  <a:lnTo>
                    <a:pt x="1962" y="20955"/>
                  </a:lnTo>
                  <a:lnTo>
                    <a:pt x="0" y="31741"/>
                  </a:lnTo>
                  <a:lnTo>
                    <a:pt x="0" y="431016"/>
                  </a:lnTo>
                  <a:lnTo>
                    <a:pt x="324726" y="662436"/>
                  </a:lnTo>
                  <a:lnTo>
                    <a:pt x="342539" y="668424"/>
                  </a:lnTo>
                  <a:lnTo>
                    <a:pt x="351985" y="667676"/>
                  </a:lnTo>
                  <a:lnTo>
                    <a:pt x="361048" y="664315"/>
                  </a:lnTo>
                  <a:lnTo>
                    <a:pt x="725855" y="471720"/>
                  </a:lnTo>
                  <a:lnTo>
                    <a:pt x="730554" y="467338"/>
                  </a:lnTo>
                  <a:lnTo>
                    <a:pt x="733679" y="462017"/>
                  </a:lnTo>
                  <a:lnTo>
                    <a:pt x="737133" y="456696"/>
                  </a:lnTo>
                  <a:lnTo>
                    <a:pt x="739000" y="450117"/>
                  </a:lnTo>
                  <a:lnTo>
                    <a:pt x="739000" y="44885"/>
                  </a:lnTo>
                  <a:lnTo>
                    <a:pt x="705447" y="15299"/>
                  </a:lnTo>
                  <a:lnTo>
                    <a:pt x="696337" y="17915"/>
                  </a:lnTo>
                  <a:lnTo>
                    <a:pt x="688518" y="23292"/>
                  </a:lnTo>
                  <a:lnTo>
                    <a:pt x="682637" y="31106"/>
                  </a:lnTo>
                  <a:lnTo>
                    <a:pt x="432447" y="501476"/>
                  </a:lnTo>
                  <a:lnTo>
                    <a:pt x="427391" y="508431"/>
                  </a:lnTo>
                  <a:lnTo>
                    <a:pt x="420897" y="513652"/>
                  </a:lnTo>
                  <a:lnTo>
                    <a:pt x="413288" y="516935"/>
                  </a:lnTo>
                  <a:lnTo>
                    <a:pt x="404888" y="518075"/>
                  </a:lnTo>
                  <a:lnTo>
                    <a:pt x="351345" y="518075"/>
                  </a:lnTo>
                  <a:lnTo>
                    <a:pt x="64820" y="16082"/>
                  </a:lnTo>
                  <a:lnTo>
                    <a:pt x="58939" y="8251"/>
                  </a:lnTo>
                  <a:lnTo>
                    <a:pt x="51120" y="2802"/>
                  </a:lnTo>
                  <a:lnTo>
                    <a:pt x="42010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66" name="object 10">
              <a:extLst>
                <a:ext uri="{FF2B5EF4-FFF2-40B4-BE49-F238E27FC236}">
                  <a16:creationId xmlns:a16="http://schemas.microsoft.com/office/drawing/2014/main" id="{330BF834-77DA-496B-AC48-E651A6558E7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8833" y="795643"/>
              <a:ext cx="1989810" cy="314655"/>
            </a:xfrm>
            <a:prstGeom prst="rect">
              <a:avLst/>
            </a:prstGeom>
          </p:spPr>
        </p:pic>
        <p:sp>
          <p:nvSpPr>
            <p:cNvPr id="67" name="object 11">
              <a:extLst>
                <a:ext uri="{FF2B5EF4-FFF2-40B4-BE49-F238E27FC236}">
                  <a16:creationId xmlns:a16="http://schemas.microsoft.com/office/drawing/2014/main" id="{CD2B4D87-7D58-41DA-BE65-C422A69F9E5C}"/>
                </a:ext>
              </a:extLst>
            </p:cNvPr>
            <p:cNvSpPr/>
            <p:nvPr/>
          </p:nvSpPr>
          <p:spPr>
            <a:xfrm>
              <a:off x="1798828" y="1165935"/>
              <a:ext cx="1990089" cy="247650"/>
            </a:xfrm>
            <a:custGeom>
              <a:avLst/>
              <a:gdLst/>
              <a:ahLst/>
              <a:cxnLst/>
              <a:rect l="l" t="t" r="r" b="b"/>
              <a:pathLst>
                <a:path w="1990089" h="247650">
                  <a:moveTo>
                    <a:pt x="689622" y="151079"/>
                  </a:moveTo>
                  <a:lnTo>
                    <a:pt x="674395" y="133375"/>
                  </a:lnTo>
                  <a:lnTo>
                    <a:pt x="640715" y="133388"/>
                  </a:lnTo>
                  <a:lnTo>
                    <a:pt x="640715" y="164477"/>
                  </a:lnTo>
                  <a:lnTo>
                    <a:pt x="671804" y="164477"/>
                  </a:lnTo>
                  <a:lnTo>
                    <a:pt x="689622" y="151079"/>
                  </a:lnTo>
                  <a:close/>
                </a:path>
                <a:path w="1990089" h="247650">
                  <a:moveTo>
                    <a:pt x="1989823" y="0"/>
                  </a:moveTo>
                  <a:lnTo>
                    <a:pt x="1392326" y="0"/>
                  </a:lnTo>
                  <a:lnTo>
                    <a:pt x="1392326" y="161290"/>
                  </a:lnTo>
                  <a:lnTo>
                    <a:pt x="1391246" y="163830"/>
                  </a:lnTo>
                  <a:lnTo>
                    <a:pt x="1389468" y="167640"/>
                  </a:lnTo>
                  <a:lnTo>
                    <a:pt x="1386535" y="171450"/>
                  </a:lnTo>
                  <a:lnTo>
                    <a:pt x="1385443" y="172720"/>
                  </a:lnTo>
                  <a:lnTo>
                    <a:pt x="1382610" y="176530"/>
                  </a:lnTo>
                  <a:lnTo>
                    <a:pt x="1343406" y="193040"/>
                  </a:lnTo>
                  <a:lnTo>
                    <a:pt x="1334439" y="194310"/>
                  </a:lnTo>
                  <a:lnTo>
                    <a:pt x="1324140" y="193040"/>
                  </a:lnTo>
                  <a:lnTo>
                    <a:pt x="1285252" y="171450"/>
                  </a:lnTo>
                  <a:lnTo>
                    <a:pt x="1266494" y="129540"/>
                  </a:lnTo>
                  <a:lnTo>
                    <a:pt x="1266240" y="115570"/>
                  </a:lnTo>
                  <a:lnTo>
                    <a:pt x="1269619" y="99060"/>
                  </a:lnTo>
                  <a:lnTo>
                    <a:pt x="1296111" y="64770"/>
                  </a:lnTo>
                  <a:lnTo>
                    <a:pt x="1301064" y="60960"/>
                  </a:lnTo>
                  <a:lnTo>
                    <a:pt x="1304734" y="59690"/>
                  </a:lnTo>
                  <a:lnTo>
                    <a:pt x="1315237" y="55880"/>
                  </a:lnTo>
                  <a:lnTo>
                    <a:pt x="1324610" y="53340"/>
                  </a:lnTo>
                  <a:lnTo>
                    <a:pt x="1347939" y="53340"/>
                  </a:lnTo>
                  <a:lnTo>
                    <a:pt x="1356156" y="55880"/>
                  </a:lnTo>
                  <a:lnTo>
                    <a:pt x="1362011" y="57150"/>
                  </a:lnTo>
                  <a:lnTo>
                    <a:pt x="1365161" y="59690"/>
                  </a:lnTo>
                  <a:lnTo>
                    <a:pt x="1368894" y="60960"/>
                  </a:lnTo>
                  <a:lnTo>
                    <a:pt x="1375079" y="63500"/>
                  </a:lnTo>
                  <a:lnTo>
                    <a:pt x="1386103" y="74930"/>
                  </a:lnTo>
                  <a:lnTo>
                    <a:pt x="1389037" y="80010"/>
                  </a:lnTo>
                  <a:lnTo>
                    <a:pt x="1390764" y="82550"/>
                  </a:lnTo>
                  <a:lnTo>
                    <a:pt x="1366113" y="100330"/>
                  </a:lnTo>
                  <a:lnTo>
                    <a:pt x="1365072" y="97790"/>
                  </a:lnTo>
                  <a:lnTo>
                    <a:pt x="1362748" y="92710"/>
                  </a:lnTo>
                  <a:lnTo>
                    <a:pt x="1353553" y="85090"/>
                  </a:lnTo>
                  <a:lnTo>
                    <a:pt x="1349362" y="83820"/>
                  </a:lnTo>
                  <a:lnTo>
                    <a:pt x="1340586" y="81280"/>
                  </a:lnTo>
                  <a:lnTo>
                    <a:pt x="1328051" y="81280"/>
                  </a:lnTo>
                  <a:lnTo>
                    <a:pt x="1320965" y="82550"/>
                  </a:lnTo>
                  <a:lnTo>
                    <a:pt x="1304290" y="95250"/>
                  </a:lnTo>
                  <a:lnTo>
                    <a:pt x="1301381" y="105410"/>
                  </a:lnTo>
                  <a:lnTo>
                    <a:pt x="1300619" y="107950"/>
                  </a:lnTo>
                  <a:lnTo>
                    <a:pt x="1299222" y="113030"/>
                  </a:lnTo>
                  <a:lnTo>
                    <a:pt x="1297432" y="120650"/>
                  </a:lnTo>
                  <a:lnTo>
                    <a:pt x="1300175" y="137160"/>
                  </a:lnTo>
                  <a:lnTo>
                    <a:pt x="1325105" y="165100"/>
                  </a:lnTo>
                  <a:lnTo>
                    <a:pt x="1346746" y="165100"/>
                  </a:lnTo>
                  <a:lnTo>
                    <a:pt x="1361516" y="154940"/>
                  </a:lnTo>
                  <a:lnTo>
                    <a:pt x="1364919" y="148590"/>
                  </a:lnTo>
                  <a:lnTo>
                    <a:pt x="1366113" y="146050"/>
                  </a:lnTo>
                  <a:lnTo>
                    <a:pt x="1392326" y="161290"/>
                  </a:lnTo>
                  <a:lnTo>
                    <a:pt x="1392326" y="0"/>
                  </a:lnTo>
                  <a:lnTo>
                    <a:pt x="1256614" y="0"/>
                  </a:lnTo>
                  <a:lnTo>
                    <a:pt x="1256614" y="165100"/>
                  </a:lnTo>
                  <a:lnTo>
                    <a:pt x="1256614" y="193040"/>
                  </a:lnTo>
                  <a:lnTo>
                    <a:pt x="1159052" y="193040"/>
                  </a:lnTo>
                  <a:lnTo>
                    <a:pt x="1159052" y="53340"/>
                  </a:lnTo>
                  <a:lnTo>
                    <a:pt x="1254861" y="53340"/>
                  </a:lnTo>
                  <a:lnTo>
                    <a:pt x="1254861" y="82550"/>
                  </a:lnTo>
                  <a:lnTo>
                    <a:pt x="1191120" y="82550"/>
                  </a:lnTo>
                  <a:lnTo>
                    <a:pt x="1191120" y="109220"/>
                  </a:lnTo>
                  <a:lnTo>
                    <a:pt x="1245857" y="109220"/>
                  </a:lnTo>
                  <a:lnTo>
                    <a:pt x="1245857" y="134620"/>
                  </a:lnTo>
                  <a:lnTo>
                    <a:pt x="1191120" y="134620"/>
                  </a:lnTo>
                  <a:lnTo>
                    <a:pt x="1191120" y="165100"/>
                  </a:lnTo>
                  <a:lnTo>
                    <a:pt x="1256614" y="165100"/>
                  </a:lnTo>
                  <a:lnTo>
                    <a:pt x="1256614" y="0"/>
                  </a:lnTo>
                  <a:lnTo>
                    <a:pt x="1132459" y="0"/>
                  </a:lnTo>
                  <a:lnTo>
                    <a:pt x="1132459" y="53340"/>
                  </a:lnTo>
                  <a:lnTo>
                    <a:pt x="1132459" y="193040"/>
                  </a:lnTo>
                  <a:lnTo>
                    <a:pt x="1100391" y="193040"/>
                  </a:lnTo>
                  <a:lnTo>
                    <a:pt x="1100391" y="135890"/>
                  </a:lnTo>
                  <a:lnTo>
                    <a:pt x="1045070" y="135890"/>
                  </a:lnTo>
                  <a:lnTo>
                    <a:pt x="1045070" y="193040"/>
                  </a:lnTo>
                  <a:lnTo>
                    <a:pt x="1012990" y="193040"/>
                  </a:lnTo>
                  <a:lnTo>
                    <a:pt x="1012990" y="53340"/>
                  </a:lnTo>
                  <a:lnTo>
                    <a:pt x="1045070" y="53340"/>
                  </a:lnTo>
                  <a:lnTo>
                    <a:pt x="1045070" y="107950"/>
                  </a:lnTo>
                  <a:lnTo>
                    <a:pt x="1100391" y="107950"/>
                  </a:lnTo>
                  <a:lnTo>
                    <a:pt x="1100391" y="53340"/>
                  </a:lnTo>
                  <a:lnTo>
                    <a:pt x="1132459" y="53340"/>
                  </a:lnTo>
                  <a:lnTo>
                    <a:pt x="1132459" y="0"/>
                  </a:lnTo>
                  <a:lnTo>
                    <a:pt x="992695" y="0"/>
                  </a:lnTo>
                  <a:lnTo>
                    <a:pt x="992695" y="160020"/>
                  </a:lnTo>
                  <a:lnTo>
                    <a:pt x="991031" y="165100"/>
                  </a:lnTo>
                  <a:lnTo>
                    <a:pt x="989812" y="167640"/>
                  </a:lnTo>
                  <a:lnTo>
                    <a:pt x="988809" y="170180"/>
                  </a:lnTo>
                  <a:lnTo>
                    <a:pt x="987158" y="173990"/>
                  </a:lnTo>
                  <a:lnTo>
                    <a:pt x="979690" y="182880"/>
                  </a:lnTo>
                  <a:lnTo>
                    <a:pt x="963663" y="190500"/>
                  </a:lnTo>
                  <a:lnTo>
                    <a:pt x="957605" y="191770"/>
                  </a:lnTo>
                  <a:lnTo>
                    <a:pt x="946264" y="194310"/>
                  </a:lnTo>
                  <a:lnTo>
                    <a:pt x="940676" y="194310"/>
                  </a:lnTo>
                  <a:lnTo>
                    <a:pt x="936739" y="193040"/>
                  </a:lnTo>
                  <a:lnTo>
                    <a:pt x="924775" y="193040"/>
                  </a:lnTo>
                  <a:lnTo>
                    <a:pt x="889812" y="175260"/>
                  </a:lnTo>
                  <a:lnTo>
                    <a:pt x="883564" y="166370"/>
                  </a:lnTo>
                  <a:lnTo>
                    <a:pt x="907618" y="151130"/>
                  </a:lnTo>
                  <a:lnTo>
                    <a:pt x="909243" y="153670"/>
                  </a:lnTo>
                  <a:lnTo>
                    <a:pt x="912190" y="157480"/>
                  </a:lnTo>
                  <a:lnTo>
                    <a:pt x="920216" y="163830"/>
                  </a:lnTo>
                  <a:lnTo>
                    <a:pt x="923302" y="165100"/>
                  </a:lnTo>
                  <a:lnTo>
                    <a:pt x="925652" y="165100"/>
                  </a:lnTo>
                  <a:lnTo>
                    <a:pt x="928674" y="166370"/>
                  </a:lnTo>
                  <a:lnTo>
                    <a:pt x="932878" y="167640"/>
                  </a:lnTo>
                  <a:lnTo>
                    <a:pt x="941603" y="167640"/>
                  </a:lnTo>
                  <a:lnTo>
                    <a:pt x="944791" y="166370"/>
                  </a:lnTo>
                  <a:lnTo>
                    <a:pt x="948740" y="166370"/>
                  </a:lnTo>
                  <a:lnTo>
                    <a:pt x="960031" y="153670"/>
                  </a:lnTo>
                  <a:lnTo>
                    <a:pt x="960005" y="151130"/>
                  </a:lnTo>
                  <a:lnTo>
                    <a:pt x="959980" y="146050"/>
                  </a:lnTo>
                  <a:lnTo>
                    <a:pt x="958583" y="143510"/>
                  </a:lnTo>
                  <a:lnTo>
                    <a:pt x="957770" y="142240"/>
                  </a:lnTo>
                  <a:lnTo>
                    <a:pt x="957351" y="140970"/>
                  </a:lnTo>
                  <a:lnTo>
                    <a:pt x="956729" y="140970"/>
                  </a:lnTo>
                  <a:lnTo>
                    <a:pt x="953744" y="137160"/>
                  </a:lnTo>
                  <a:lnTo>
                    <a:pt x="948029" y="134620"/>
                  </a:lnTo>
                  <a:lnTo>
                    <a:pt x="920711" y="134620"/>
                  </a:lnTo>
                  <a:lnTo>
                    <a:pt x="920711" y="110490"/>
                  </a:lnTo>
                  <a:lnTo>
                    <a:pt x="943241" y="110490"/>
                  </a:lnTo>
                  <a:lnTo>
                    <a:pt x="949845" y="109220"/>
                  </a:lnTo>
                  <a:lnTo>
                    <a:pt x="956995" y="100330"/>
                  </a:lnTo>
                  <a:lnTo>
                    <a:pt x="956513" y="96520"/>
                  </a:lnTo>
                  <a:lnTo>
                    <a:pt x="956195" y="93980"/>
                  </a:lnTo>
                  <a:lnTo>
                    <a:pt x="955662" y="90170"/>
                  </a:lnTo>
                  <a:lnTo>
                    <a:pt x="953947" y="87630"/>
                  </a:lnTo>
                  <a:lnTo>
                    <a:pt x="949756" y="82550"/>
                  </a:lnTo>
                  <a:lnTo>
                    <a:pt x="940803" y="81280"/>
                  </a:lnTo>
                  <a:lnTo>
                    <a:pt x="930122" y="81280"/>
                  </a:lnTo>
                  <a:lnTo>
                    <a:pt x="906627" y="96520"/>
                  </a:lnTo>
                  <a:lnTo>
                    <a:pt x="883361" y="80010"/>
                  </a:lnTo>
                  <a:lnTo>
                    <a:pt x="903998" y="60960"/>
                  </a:lnTo>
                  <a:lnTo>
                    <a:pt x="908189" y="58420"/>
                  </a:lnTo>
                  <a:lnTo>
                    <a:pt x="910971" y="57150"/>
                  </a:lnTo>
                  <a:lnTo>
                    <a:pt x="913307" y="57150"/>
                  </a:lnTo>
                  <a:lnTo>
                    <a:pt x="916266" y="55880"/>
                  </a:lnTo>
                  <a:lnTo>
                    <a:pt x="919772" y="54610"/>
                  </a:lnTo>
                  <a:lnTo>
                    <a:pt x="927722" y="53340"/>
                  </a:lnTo>
                  <a:lnTo>
                    <a:pt x="934440" y="53340"/>
                  </a:lnTo>
                  <a:lnTo>
                    <a:pt x="939965" y="52070"/>
                  </a:lnTo>
                  <a:lnTo>
                    <a:pt x="944626" y="53340"/>
                  </a:lnTo>
                  <a:lnTo>
                    <a:pt x="953897" y="54610"/>
                  </a:lnTo>
                  <a:lnTo>
                    <a:pt x="961478" y="55880"/>
                  </a:lnTo>
                  <a:lnTo>
                    <a:pt x="964095" y="57150"/>
                  </a:lnTo>
                  <a:lnTo>
                    <a:pt x="966063" y="58420"/>
                  </a:lnTo>
                  <a:lnTo>
                    <a:pt x="968781" y="58420"/>
                  </a:lnTo>
                  <a:lnTo>
                    <a:pt x="973404" y="60960"/>
                  </a:lnTo>
                  <a:lnTo>
                    <a:pt x="979081" y="67310"/>
                  </a:lnTo>
                  <a:lnTo>
                    <a:pt x="982827" y="71120"/>
                  </a:lnTo>
                  <a:lnTo>
                    <a:pt x="988580" y="86360"/>
                  </a:lnTo>
                  <a:lnTo>
                    <a:pt x="987488" y="93980"/>
                  </a:lnTo>
                  <a:lnTo>
                    <a:pt x="986751" y="97790"/>
                  </a:lnTo>
                  <a:lnTo>
                    <a:pt x="986396" y="100330"/>
                  </a:lnTo>
                  <a:lnTo>
                    <a:pt x="985227" y="106680"/>
                  </a:lnTo>
                  <a:lnTo>
                    <a:pt x="976058" y="118110"/>
                  </a:lnTo>
                  <a:lnTo>
                    <a:pt x="970902" y="120650"/>
                  </a:lnTo>
                  <a:lnTo>
                    <a:pt x="968425" y="120650"/>
                  </a:lnTo>
                  <a:lnTo>
                    <a:pt x="971054" y="121920"/>
                  </a:lnTo>
                  <a:lnTo>
                    <a:pt x="975753" y="123190"/>
                  </a:lnTo>
                  <a:lnTo>
                    <a:pt x="985380" y="130810"/>
                  </a:lnTo>
                  <a:lnTo>
                    <a:pt x="987920" y="135890"/>
                  </a:lnTo>
                  <a:lnTo>
                    <a:pt x="989088" y="138430"/>
                  </a:lnTo>
                  <a:lnTo>
                    <a:pt x="990409" y="140970"/>
                  </a:lnTo>
                  <a:lnTo>
                    <a:pt x="992212" y="146050"/>
                  </a:lnTo>
                  <a:lnTo>
                    <a:pt x="992695" y="160020"/>
                  </a:lnTo>
                  <a:lnTo>
                    <a:pt x="992695" y="0"/>
                  </a:lnTo>
                  <a:lnTo>
                    <a:pt x="862444" y="0"/>
                  </a:lnTo>
                  <a:lnTo>
                    <a:pt x="862444" y="53340"/>
                  </a:lnTo>
                  <a:lnTo>
                    <a:pt x="862444" y="193040"/>
                  </a:lnTo>
                  <a:lnTo>
                    <a:pt x="830389" y="193040"/>
                  </a:lnTo>
                  <a:lnTo>
                    <a:pt x="830389" y="100330"/>
                  </a:lnTo>
                  <a:lnTo>
                    <a:pt x="771334" y="193040"/>
                  </a:lnTo>
                  <a:lnTo>
                    <a:pt x="740638" y="193040"/>
                  </a:lnTo>
                  <a:lnTo>
                    <a:pt x="740638" y="53340"/>
                  </a:lnTo>
                  <a:lnTo>
                    <a:pt x="772706" y="53340"/>
                  </a:lnTo>
                  <a:lnTo>
                    <a:pt x="772706" y="147320"/>
                  </a:lnTo>
                  <a:lnTo>
                    <a:pt x="832535" y="53340"/>
                  </a:lnTo>
                  <a:lnTo>
                    <a:pt x="862444" y="53340"/>
                  </a:lnTo>
                  <a:lnTo>
                    <a:pt x="862444" y="0"/>
                  </a:lnTo>
                  <a:lnTo>
                    <a:pt x="722909" y="0"/>
                  </a:lnTo>
                  <a:lnTo>
                    <a:pt x="722909" y="158750"/>
                  </a:lnTo>
                  <a:lnTo>
                    <a:pt x="719823" y="167640"/>
                  </a:lnTo>
                  <a:lnTo>
                    <a:pt x="679183" y="193040"/>
                  </a:lnTo>
                  <a:lnTo>
                    <a:pt x="608660" y="193040"/>
                  </a:lnTo>
                  <a:lnTo>
                    <a:pt x="608660" y="53340"/>
                  </a:lnTo>
                  <a:lnTo>
                    <a:pt x="711504" y="53340"/>
                  </a:lnTo>
                  <a:lnTo>
                    <a:pt x="711504" y="81280"/>
                  </a:lnTo>
                  <a:lnTo>
                    <a:pt x="640727" y="81280"/>
                  </a:lnTo>
                  <a:lnTo>
                    <a:pt x="640727" y="109220"/>
                  </a:lnTo>
                  <a:lnTo>
                    <a:pt x="679145" y="109220"/>
                  </a:lnTo>
                  <a:lnTo>
                    <a:pt x="687031" y="110490"/>
                  </a:lnTo>
                  <a:lnTo>
                    <a:pt x="690829" y="110490"/>
                  </a:lnTo>
                  <a:lnTo>
                    <a:pt x="694055" y="111760"/>
                  </a:lnTo>
                  <a:lnTo>
                    <a:pt x="697509" y="111760"/>
                  </a:lnTo>
                  <a:lnTo>
                    <a:pt x="704316" y="114300"/>
                  </a:lnTo>
                  <a:lnTo>
                    <a:pt x="712139" y="121920"/>
                  </a:lnTo>
                  <a:lnTo>
                    <a:pt x="716572" y="125730"/>
                  </a:lnTo>
                  <a:lnTo>
                    <a:pt x="722261" y="139700"/>
                  </a:lnTo>
                  <a:lnTo>
                    <a:pt x="722693" y="151130"/>
                  </a:lnTo>
                  <a:lnTo>
                    <a:pt x="722909" y="158750"/>
                  </a:lnTo>
                  <a:lnTo>
                    <a:pt x="722909" y="0"/>
                  </a:lnTo>
                  <a:lnTo>
                    <a:pt x="0" y="0"/>
                  </a:lnTo>
                  <a:lnTo>
                    <a:pt x="0" y="247650"/>
                  </a:lnTo>
                  <a:lnTo>
                    <a:pt x="1989823" y="247650"/>
                  </a:lnTo>
                  <a:lnTo>
                    <a:pt x="1989823" y="194310"/>
                  </a:lnTo>
                  <a:lnTo>
                    <a:pt x="1989823" y="146050"/>
                  </a:lnTo>
                  <a:lnTo>
                    <a:pt x="1989823" y="100330"/>
                  </a:lnTo>
                  <a:lnTo>
                    <a:pt x="1989823" y="53340"/>
                  </a:lnTo>
                  <a:lnTo>
                    <a:pt x="1989823" y="52070"/>
                  </a:lnTo>
                  <a:lnTo>
                    <a:pt x="1989823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6CF8E5F-6664-431A-8EF3-1133F5817FF1}"/>
              </a:ext>
            </a:extLst>
          </p:cNvPr>
          <p:cNvGrpSpPr/>
          <p:nvPr/>
        </p:nvGrpSpPr>
        <p:grpSpPr>
          <a:xfrm>
            <a:off x="812358" y="6286312"/>
            <a:ext cx="10623937" cy="369332"/>
            <a:chOff x="812358" y="6286312"/>
            <a:chExt cx="10623937" cy="36933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D6BED2A-F0CA-41FC-89A3-995C8D071BB6}"/>
                </a:ext>
              </a:extLst>
            </p:cNvPr>
            <p:cNvSpPr txBox="1"/>
            <p:nvPr/>
          </p:nvSpPr>
          <p:spPr>
            <a:xfrm>
              <a:off x="914400" y="6370820"/>
              <a:ext cx="2165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ГК «Проектная ПРАКТИКА»</a:t>
              </a:r>
            </a:p>
          </p:txBody>
        </p:sp>
        <p:pic>
          <p:nvPicPr>
            <p:cNvPr id="1026" name="Picture 2" descr="Проектная ПРАКТИКА">
              <a:extLst>
                <a:ext uri="{FF2B5EF4-FFF2-40B4-BE49-F238E27FC236}">
                  <a16:creationId xmlns:a16="http://schemas.microsoft.com/office/drawing/2014/main" id="{B4A68456-0971-441C-BEB9-477708C30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" t="24610" r="65066" b="25340"/>
            <a:stretch/>
          </p:blipFill>
          <p:spPr bwMode="auto">
            <a:xfrm>
              <a:off x="812358" y="6391315"/>
              <a:ext cx="178242" cy="19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B65A3A7A-BFF5-43C4-A613-BC61F714EADD}"/>
                </a:ext>
              </a:extLst>
            </p:cNvPr>
            <p:cNvGrpSpPr/>
            <p:nvPr/>
          </p:nvGrpSpPr>
          <p:grpSpPr>
            <a:xfrm>
              <a:off x="5672109" y="6286312"/>
              <a:ext cx="1771604" cy="369332"/>
              <a:chOff x="5138709" y="6286312"/>
              <a:chExt cx="1771604" cy="369332"/>
            </a:xfrm>
          </p:grpSpPr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5F82B862-D72D-4F65-924A-5BEDE4D5F7AA}"/>
                  </a:ext>
                </a:extLst>
              </p:cNvPr>
              <p:cNvSpPr/>
              <p:nvPr/>
            </p:nvSpPr>
            <p:spPr>
              <a:xfrm>
                <a:off x="5228909" y="6286312"/>
                <a:ext cx="16814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+7(495)258-06-68</a:t>
                </a:r>
                <a:r>
                  <a:rPr lang="ru-RU" dirty="0">
                    <a:latin typeface="Arial" panose="020B0604020202020204" pitchFamily="34" charset="0"/>
                  </a:rPr>
                  <a:t>                                              </a:t>
                </a:r>
              </a:p>
            </p:txBody>
          </p:sp>
          <p:pic>
            <p:nvPicPr>
              <p:cNvPr id="63" name="Рисунок 62" descr="Телефонная трубка">
                <a:extLst>
                  <a:ext uri="{FF2B5EF4-FFF2-40B4-BE49-F238E27FC236}">
                    <a16:creationId xmlns:a16="http://schemas.microsoft.com/office/drawing/2014/main" id="{FED2B32A-B2A6-4AB3-9552-F2713ACA3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 rot="2501890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301C20A4-ECFE-43A6-B6D1-B87CA48001A2}"/>
                </a:ext>
              </a:extLst>
            </p:cNvPr>
            <p:cNvGrpSpPr/>
            <p:nvPr/>
          </p:nvGrpSpPr>
          <p:grpSpPr>
            <a:xfrm>
              <a:off x="9797422" y="6352401"/>
              <a:ext cx="1638873" cy="276999"/>
              <a:chOff x="9797422" y="6352401"/>
              <a:chExt cx="1638873" cy="276999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946357-3DBC-435E-BE3E-0CC119CA42AA}"/>
                  </a:ext>
                </a:extLst>
              </p:cNvPr>
              <p:cNvSpPr txBox="1"/>
              <p:nvPr/>
            </p:nvSpPr>
            <p:spPr>
              <a:xfrm>
                <a:off x="9955249" y="6352401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www.pmpractice.ru</a:t>
                </a:r>
                <a:endParaRPr lang="ru-RU" sz="1200" dirty="0">
                  <a:solidFill>
                    <a:srgbClr val="0071BE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70" name="Рисунок 69" descr="Земля">
                <a:extLst>
                  <a:ext uri="{FF2B5EF4-FFF2-40B4-BE49-F238E27FC236}">
                    <a16:creationId xmlns:a16="http://schemas.microsoft.com/office/drawing/2014/main" id="{F38E9752-EC84-462A-8A55-8937D808D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9797422" y="6387065"/>
                <a:ext cx="192338" cy="1923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439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66F9A68-8E1E-7E24-9DC6-21B89259CBE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62B0347-AFFD-1C36-AD3C-38DEBFE53A3C}"/>
              </a:ext>
            </a:extLst>
          </p:cNvPr>
          <p:cNvGrpSpPr/>
          <p:nvPr/>
        </p:nvGrpSpPr>
        <p:grpSpPr bwMode="auto">
          <a:xfrm>
            <a:off x="-189482" y="-23717"/>
            <a:ext cx="12381011" cy="6894742"/>
            <a:chOff x="-191387" y="16421"/>
            <a:chExt cx="12381011" cy="6894742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5A13D4D0-F1E8-84E5-C3C0-032282AD6C6D}"/>
                </a:ext>
              </a:extLst>
            </p:cNvPr>
            <p:cNvPicPr/>
            <p:nvPr/>
          </p:nvPicPr>
          <p:blipFill>
            <a:blip r:embed="rId2"/>
            <a:stretch/>
          </p:blipFill>
          <p:spPr bwMode="auto">
            <a:xfrm>
              <a:off x="7223252" y="16421"/>
              <a:ext cx="4966373" cy="689235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CC0982D-5A55-1736-8ECE-F34562E54EEE}"/>
                </a:ext>
              </a:extLst>
            </p:cNvPr>
            <p:cNvPicPr/>
            <p:nvPr/>
          </p:nvPicPr>
          <p:blipFill>
            <a:blip r:embed="rId3"/>
            <a:stretch/>
          </p:blipFill>
          <p:spPr bwMode="auto">
            <a:xfrm>
              <a:off x="-191387" y="53163"/>
              <a:ext cx="10055351" cy="6858000"/>
            </a:xfrm>
            <a:prstGeom prst="rect">
              <a:avLst/>
            </a:prstGeom>
          </p:spPr>
        </p:pic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D739F66F-B266-96E1-7955-D68DDBFA06F3}"/>
              </a:ext>
            </a:extLst>
          </p:cNvPr>
          <p:cNvSpPr txBox="1"/>
          <p:nvPr/>
        </p:nvSpPr>
        <p:spPr bwMode="auto">
          <a:xfrm>
            <a:off x="715191" y="4237511"/>
            <a:ext cx="123888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200" spc="5" dirty="0">
                <a:latin typeface="Arial"/>
                <a:cs typeface="Arial"/>
              </a:rPr>
              <a:t>ЛУЧШИЕ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ПРАКТИКИ</a:t>
            </a:r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E32215B-B9B0-3BF9-BD8D-02EA9B761859}"/>
              </a:ext>
            </a:extLst>
          </p:cNvPr>
          <p:cNvSpPr txBox="1"/>
          <p:nvPr/>
        </p:nvSpPr>
        <p:spPr bwMode="auto">
          <a:xfrm>
            <a:off x="2367560" y="4231813"/>
            <a:ext cx="153415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200" spc="-10" dirty="0">
                <a:latin typeface="Arial"/>
                <a:cs typeface="Arial"/>
              </a:rPr>
              <a:t>РАБОТАЮЩИЕ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РЕШЕНИЯ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8B8C30B-149D-0BF2-02E2-F9FC1E76F418}"/>
              </a:ext>
            </a:extLst>
          </p:cNvPr>
          <p:cNvSpPr txBox="1"/>
          <p:nvPr/>
        </p:nvSpPr>
        <p:spPr bwMode="auto">
          <a:xfrm>
            <a:off x="4463830" y="4211872"/>
            <a:ext cx="165353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200">
                <a:latin typeface="Arial"/>
                <a:cs typeface="Arial"/>
              </a:rPr>
              <a:t>ЭКСПЕРТНАЯ</a:t>
            </a:r>
            <a:r>
              <a:rPr sz="1200" spc="-40">
                <a:latin typeface="Arial"/>
                <a:cs typeface="Arial"/>
              </a:rPr>
              <a:t> </a:t>
            </a:r>
            <a:r>
              <a:rPr sz="1200" spc="5">
                <a:latin typeface="Arial"/>
                <a:cs typeface="Arial"/>
              </a:rPr>
              <a:t>ПОДДЕРЖКА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E3D631E-04B8-C1ED-5196-C99976C6CC23}"/>
              </a:ext>
            </a:extLst>
          </p:cNvPr>
          <p:cNvSpPr txBox="1"/>
          <p:nvPr/>
        </p:nvSpPr>
        <p:spPr bwMode="auto">
          <a:xfrm>
            <a:off x="1056005" y="5494253"/>
            <a:ext cx="13315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500" spc="5">
                <a:solidFill>
                  <a:srgbClr val="1F3A73"/>
                </a:solidFill>
                <a:latin typeface="Arial"/>
                <a:cs typeface="Arial"/>
              </a:rPr>
              <a:t>pmforesight.ru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FB12DF1C-0121-8799-7E18-5D9D321F3696}"/>
              </a:ext>
            </a:extLst>
          </p:cNvPr>
          <p:cNvGrpSpPr/>
          <p:nvPr/>
        </p:nvGrpSpPr>
        <p:grpSpPr bwMode="auto">
          <a:xfrm>
            <a:off x="838200" y="1308823"/>
            <a:ext cx="10638609" cy="4525090"/>
            <a:chOff x="1553555" y="1308823"/>
            <a:chExt cx="10638609" cy="452509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FFF26BD0-5DB5-1437-DA56-B4438FE44369}"/>
                </a:ext>
              </a:extLst>
            </p:cNvPr>
            <p:cNvSpPr/>
            <p:nvPr/>
          </p:nvSpPr>
          <p:spPr bwMode="auto">
            <a:xfrm>
              <a:off x="1553555" y="5407829"/>
              <a:ext cx="1678939" cy="426084"/>
            </a:xfrm>
            <a:custGeom>
              <a:avLst/>
              <a:gdLst/>
              <a:ahLst/>
              <a:cxnLst/>
              <a:rect l="l" t="t" r="r" b="b"/>
              <a:pathLst>
                <a:path w="1678939" h="426085" extrusionOk="0">
                  <a:moveTo>
                    <a:pt x="1627276" y="425538"/>
                  </a:moveTo>
                  <a:lnTo>
                    <a:pt x="51460" y="425538"/>
                  </a:lnTo>
                  <a:lnTo>
                    <a:pt x="31428" y="421495"/>
                  </a:lnTo>
                  <a:lnTo>
                    <a:pt x="15071" y="410467"/>
                  </a:lnTo>
                  <a:lnTo>
                    <a:pt x="4043" y="394109"/>
                  </a:lnTo>
                  <a:lnTo>
                    <a:pt x="0" y="374078"/>
                  </a:lnTo>
                  <a:lnTo>
                    <a:pt x="0" y="51473"/>
                  </a:lnTo>
                  <a:lnTo>
                    <a:pt x="4043" y="31439"/>
                  </a:lnTo>
                  <a:lnTo>
                    <a:pt x="15071" y="15078"/>
                  </a:lnTo>
                  <a:lnTo>
                    <a:pt x="31428" y="4045"/>
                  </a:lnTo>
                  <a:lnTo>
                    <a:pt x="51460" y="0"/>
                  </a:lnTo>
                  <a:lnTo>
                    <a:pt x="1627276" y="0"/>
                  </a:lnTo>
                  <a:lnTo>
                    <a:pt x="1647307" y="4045"/>
                  </a:lnTo>
                  <a:lnTo>
                    <a:pt x="1663665" y="15078"/>
                  </a:lnTo>
                  <a:lnTo>
                    <a:pt x="1674693" y="31439"/>
                  </a:lnTo>
                  <a:lnTo>
                    <a:pt x="1678736" y="51473"/>
                  </a:lnTo>
                  <a:lnTo>
                    <a:pt x="1678736" y="374078"/>
                  </a:lnTo>
                  <a:lnTo>
                    <a:pt x="1674693" y="394109"/>
                  </a:lnTo>
                  <a:lnTo>
                    <a:pt x="1663665" y="410467"/>
                  </a:lnTo>
                  <a:lnTo>
                    <a:pt x="1647307" y="421495"/>
                  </a:lnTo>
                  <a:lnTo>
                    <a:pt x="1627276" y="425538"/>
                  </a:lnTo>
                  <a:close/>
                </a:path>
              </a:pathLst>
            </a:custGeom>
            <a:grpFill/>
            <a:ln w="12700">
              <a:solidFill>
                <a:srgbClr val="1F3A7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261C3C55-AE99-AAFF-6015-B49E85F25BA5}"/>
                </a:ext>
              </a:extLst>
            </p:cNvPr>
            <p:cNvSpPr/>
            <p:nvPr/>
          </p:nvSpPr>
          <p:spPr bwMode="auto">
            <a:xfrm>
              <a:off x="12189624" y="1308823"/>
              <a:ext cx="2540" cy="4121150"/>
            </a:xfrm>
            <a:custGeom>
              <a:avLst/>
              <a:gdLst/>
              <a:ahLst/>
              <a:cxnLst/>
              <a:rect l="l" t="t" r="r" b="b"/>
              <a:pathLst>
                <a:path w="2540" h="4121150" extrusionOk="0">
                  <a:moveTo>
                    <a:pt x="2374" y="0"/>
                  </a:moveTo>
                  <a:lnTo>
                    <a:pt x="2374" y="4121099"/>
                  </a:lnTo>
                  <a:lnTo>
                    <a:pt x="0" y="4121099"/>
                  </a:lnTo>
                  <a:lnTo>
                    <a:pt x="0" y="0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D42E89-B8DE-31CE-3B08-C355807BF5EC}"/>
              </a:ext>
            </a:extLst>
          </p:cNvPr>
          <p:cNvGrpSpPr/>
          <p:nvPr/>
        </p:nvGrpSpPr>
        <p:grpSpPr bwMode="auto">
          <a:xfrm>
            <a:off x="812358" y="6286312"/>
            <a:ext cx="11200257" cy="369332"/>
            <a:chOff x="812358" y="6286312"/>
            <a:chExt cx="11200257" cy="369332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FF2A0791-D921-D99C-A74A-18B259459283}"/>
                </a:ext>
              </a:extLst>
            </p:cNvPr>
            <p:cNvGrpSpPr/>
            <p:nvPr/>
          </p:nvGrpSpPr>
          <p:grpSpPr bwMode="auto">
            <a:xfrm>
              <a:off x="812358" y="6370820"/>
              <a:ext cx="2322282" cy="276999"/>
              <a:chOff x="812358" y="6370820"/>
              <a:chExt cx="2322282" cy="27699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19182E-69FB-E68F-348A-990286838496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24" name="Picture 2" descr="Проектная ПРАКТИКА">
                <a:extLst>
                  <a:ext uri="{FF2B5EF4-FFF2-40B4-BE49-F238E27FC236}">
                    <a16:creationId xmlns:a16="http://schemas.microsoft.com/office/drawing/2014/main" id="{75A04E63-B557-47F3-E44D-089B405964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FC8AF371-9DDF-98CE-B978-8BCEE23CD380}"/>
                </a:ext>
              </a:extLst>
            </p:cNvPr>
            <p:cNvGrpSpPr/>
            <p:nvPr/>
          </p:nvGrpSpPr>
          <p:grpSpPr bwMode="auto">
            <a:xfrm>
              <a:off x="10346791" y="6349799"/>
              <a:ext cx="1665824" cy="276999"/>
              <a:chOff x="9797422" y="6356191"/>
              <a:chExt cx="1665824" cy="27699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11DBBE-C916-C156-318C-6CE03D92C7D2}"/>
                  </a:ext>
                </a:extLst>
              </p:cNvPr>
              <p:cNvSpPr txBox="1"/>
              <p:nvPr/>
            </p:nvSpPr>
            <p:spPr bwMode="auto">
              <a:xfrm>
                <a:off x="9982200" y="6356191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chemeClr val="bg1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chemeClr val="bg1"/>
                  </a:solidFill>
                  <a:latin typeface="Arial"/>
                </a:endParaRPr>
              </a:p>
            </p:txBody>
          </p:sp>
          <p:pic>
            <p:nvPicPr>
              <p:cNvPr id="27" name="Рисунок 26" descr="Земля">
                <a:extLst>
                  <a:ext uri="{FF2B5EF4-FFF2-40B4-BE49-F238E27FC236}">
                    <a16:creationId xmlns:a16="http://schemas.microsoft.com/office/drawing/2014/main" id="{97BF633E-6482-5BC2-D70C-F5059E1F7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9797422" y="6387065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00D298C5-D28D-63A3-0CE4-73F9C703A41D}"/>
                </a:ext>
              </a:extLst>
            </p:cNvPr>
            <p:cNvGrpSpPr/>
            <p:nvPr/>
          </p:nvGrpSpPr>
          <p:grpSpPr bwMode="auto">
            <a:xfrm>
              <a:off x="5672109" y="6286312"/>
              <a:ext cx="1799652" cy="369332"/>
              <a:chOff x="5138709" y="6286312"/>
              <a:chExt cx="1799652" cy="369332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F9266E9-482A-13F0-53F9-0B62F862E969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09452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32" name="Рисунок 31" descr="Телефонная трубка">
                <a:extLst>
                  <a:ext uri="{FF2B5EF4-FFF2-40B4-BE49-F238E27FC236}">
                    <a16:creationId xmlns:a16="http://schemas.microsoft.com/office/drawing/2014/main" id="{1FF411DC-D2F1-9593-8395-AF7B69E6E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sp>
        <p:nvSpPr>
          <p:cNvPr id="9" name="object 5">
            <a:extLst>
              <a:ext uri="{FF2B5EF4-FFF2-40B4-BE49-F238E27FC236}">
                <a16:creationId xmlns:a16="http://schemas.microsoft.com/office/drawing/2014/main" id="{3F308262-4EA6-67BC-F6AD-8560E3697D72}"/>
              </a:ext>
            </a:extLst>
          </p:cNvPr>
          <p:cNvSpPr txBox="1"/>
          <p:nvPr/>
        </p:nvSpPr>
        <p:spPr bwMode="auto">
          <a:xfrm>
            <a:off x="685800" y="2407792"/>
            <a:ext cx="6114827" cy="1126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  <a:defRPr/>
            </a:pPr>
            <a:r>
              <a:rPr lang="ru-RU" sz="3700" b="1" spc="10" dirty="0">
                <a:solidFill>
                  <a:srgbClr val="1F3A73"/>
                </a:solidFill>
                <a:latin typeface="Arial"/>
                <a:cs typeface="Arial"/>
              </a:rPr>
              <a:t>ИИ ДЛЯ УПРАВЛЕНИЯ ПРОЕКТАМИ</a:t>
            </a:r>
            <a:endParaRPr lang="ru-RU" sz="3700" dirty="0">
              <a:latin typeface="Arial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3D2C21-66C7-AAAB-8075-0F9F2A8D7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852927" y="259157"/>
            <a:ext cx="2079860" cy="6148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97C620-949A-09C8-820B-833C6567D2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91" y="248279"/>
            <a:ext cx="4673307" cy="11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9CC97F6-8673-DF99-BD1F-AB2F2700746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object 3">
            <a:extLst>
              <a:ext uri="{FF2B5EF4-FFF2-40B4-BE49-F238E27FC236}">
                <a16:creationId xmlns:a16="http://schemas.microsoft.com/office/drawing/2014/main" id="{40AB9698-D36E-B9BE-E1D9-E18BE2351F39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0" y="0"/>
            <a:ext cx="11106911" cy="6858000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37EF860F-314D-EC36-9DCB-A88E18962DDF}"/>
              </a:ext>
            </a:extLst>
          </p:cNvPr>
          <p:cNvGrpSpPr/>
          <p:nvPr/>
        </p:nvGrpSpPr>
        <p:grpSpPr bwMode="auto">
          <a:xfrm>
            <a:off x="5661569" y="1526404"/>
            <a:ext cx="5951408" cy="5183661"/>
            <a:chOff x="516636" y="1048003"/>
            <a:chExt cx="6435462" cy="5605271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7E048D79-7FE0-8B9D-D60D-3BBECF704A2E}"/>
                </a:ext>
              </a:extLst>
            </p:cNvPr>
            <p:cNvPicPr/>
            <p:nvPr/>
          </p:nvPicPr>
          <p:blipFill>
            <a:blip r:embed="rId3"/>
            <a:stretch/>
          </p:blipFill>
          <p:spPr bwMode="auto">
            <a:xfrm>
              <a:off x="516636" y="1048003"/>
              <a:ext cx="6342887" cy="5605271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3D491B33-3763-C6D1-C96D-0342D82596EF}"/>
                </a:ext>
              </a:extLst>
            </p:cNvPr>
            <p:cNvPicPr/>
            <p:nvPr/>
          </p:nvPicPr>
          <p:blipFill>
            <a:blip r:embed="rId4"/>
            <a:stretch/>
          </p:blipFill>
          <p:spPr bwMode="auto">
            <a:xfrm>
              <a:off x="620826" y="1150305"/>
              <a:ext cx="6331272" cy="5033325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0E58B4-1EAC-642B-E1CF-B5B453E2CD37}"/>
              </a:ext>
            </a:extLst>
          </p:cNvPr>
          <p:cNvSpPr/>
          <p:nvPr/>
        </p:nvSpPr>
        <p:spPr bwMode="auto">
          <a:xfrm>
            <a:off x="633727" y="189939"/>
            <a:ext cx="6224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1F3A73"/>
                </a:solidFill>
                <a:latin typeface="Arial"/>
                <a:cs typeface="Arial"/>
              </a:rPr>
              <a:t>В ГИБКОМ ИНТЕРФЕЙСЕ ПМ ФОРСАЙТ ВСТРОЕНЫ ВИДЖЕТЫ НА ОСНОВЕ ИИ</a:t>
            </a:r>
            <a:endParaRPr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6F49F4-9956-E9C8-5D4B-32E9BA808D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76944" y="6408817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14</a:t>
            </a:fld>
            <a:endParaRPr lang="ru-RU" sz="1200">
              <a:solidFill>
                <a:srgbClr val="0071BE"/>
              </a:solidFill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F4E7B76-9486-90C1-7E0B-31DEC7577448}"/>
              </a:ext>
            </a:extLst>
          </p:cNvPr>
          <p:cNvGrpSpPr/>
          <p:nvPr/>
        </p:nvGrpSpPr>
        <p:grpSpPr bwMode="auto">
          <a:xfrm>
            <a:off x="826167" y="6286500"/>
            <a:ext cx="10610127" cy="381123"/>
            <a:chOff x="826167" y="6286500"/>
            <a:chExt cx="10610127" cy="38112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58E2094-651A-0A8C-DC2C-279F5BD76F9B}"/>
                </a:ext>
              </a:extLst>
            </p:cNvPr>
            <p:cNvGrpSpPr/>
            <p:nvPr/>
          </p:nvGrpSpPr>
          <p:grpSpPr bwMode="auto">
            <a:xfrm>
              <a:off x="826167" y="6368110"/>
              <a:ext cx="2322282" cy="276999"/>
              <a:chOff x="812358" y="6370820"/>
              <a:chExt cx="2322282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0E42DA-19D5-C6CC-47C5-52D2322650A4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20" name="Picture 2" descr="Проектная ПРАКТИКА">
                <a:extLst>
                  <a:ext uri="{FF2B5EF4-FFF2-40B4-BE49-F238E27FC236}">
                    <a16:creationId xmlns:a16="http://schemas.microsoft.com/office/drawing/2014/main" id="{53249A18-EF9A-C515-FD0C-3501D1266E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4A954DA8-8073-0BC5-2689-7862A29E0590}"/>
                </a:ext>
              </a:extLst>
            </p:cNvPr>
            <p:cNvGrpSpPr/>
            <p:nvPr/>
          </p:nvGrpSpPr>
          <p:grpSpPr bwMode="auto">
            <a:xfrm>
              <a:off x="9788278" y="6390624"/>
              <a:ext cx="1648017" cy="276999"/>
              <a:chOff x="9788278" y="6593935"/>
              <a:chExt cx="1648017" cy="27699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243657-55AB-A786-73F7-BE64B8D0A92F}"/>
                  </a:ext>
                </a:extLst>
              </p:cNvPr>
              <p:cNvSpPr txBox="1"/>
              <p:nvPr/>
            </p:nvSpPr>
            <p:spPr bwMode="auto">
              <a:xfrm>
                <a:off x="9955249" y="6593935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21" name="Рисунок 20" descr="Земля">
                <a:extLst>
                  <a:ext uri="{FF2B5EF4-FFF2-40B4-BE49-F238E27FC236}">
                    <a16:creationId xmlns:a16="http://schemas.microsoft.com/office/drawing/2014/main" id="{6DDE8C4D-ABC7-F8D0-3ED7-E47CCAF83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9788278" y="6624809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CA58E3B-6B61-FF95-3852-319A66118C94}"/>
                </a:ext>
              </a:extLst>
            </p:cNvPr>
            <p:cNvGrpSpPr/>
            <p:nvPr/>
          </p:nvGrpSpPr>
          <p:grpSpPr bwMode="auto">
            <a:xfrm>
              <a:off x="5354175" y="6286500"/>
              <a:ext cx="1884825" cy="369332"/>
              <a:chOff x="5138709" y="6286312"/>
              <a:chExt cx="1884825" cy="369332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CCF57753-AD10-7823-8AE5-8F96314349AB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94625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24" name="Рисунок 23" descr="Телефонная трубка">
                <a:extLst>
                  <a:ext uri="{FF2B5EF4-FFF2-40B4-BE49-F238E27FC236}">
                    <a16:creationId xmlns:a16="http://schemas.microsoft.com/office/drawing/2014/main" id="{08EB56AD-D2AA-D8C2-FE80-F95BB7978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A698031-F6F1-3815-9FE6-0FF74AF53EE6}"/>
              </a:ext>
            </a:extLst>
          </p:cNvPr>
          <p:cNvSpPr txBox="1"/>
          <p:nvPr/>
        </p:nvSpPr>
        <p:spPr>
          <a:xfrm>
            <a:off x="610867" y="1708633"/>
            <a:ext cx="4010710" cy="314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5080" indent="-285750">
              <a:lnSpc>
                <a:spcPts val="1390"/>
              </a:lnSpc>
              <a:spcBef>
                <a:spcPts val="180"/>
              </a:spcBef>
              <a:buBlip>
                <a:blip r:embed="rId8"/>
              </a:buBlip>
              <a:tabLst>
                <a:tab pos="105410" algn="l"/>
              </a:tabLst>
              <a:defRPr/>
            </a:pPr>
            <a:r>
              <a:rPr lang="ru-RU" sz="1400" dirty="0">
                <a:latin typeface="Arial"/>
                <a:cs typeface="Arial"/>
              </a:rPr>
              <a:t>Виджет «Проекты требующие внимания» показывает работы и КТ на которые назначены подчиненные и имеет просрочку более 10-ти дней</a:t>
            </a:r>
          </a:p>
          <a:p>
            <a:pPr marL="285750" marR="5080" indent="-285750">
              <a:lnSpc>
                <a:spcPts val="1390"/>
              </a:lnSpc>
              <a:spcBef>
                <a:spcPts val="180"/>
              </a:spcBef>
              <a:buBlip>
                <a:blip r:embed="rId8"/>
              </a:buBlip>
              <a:tabLst>
                <a:tab pos="105410" algn="l"/>
              </a:tabLst>
              <a:defRPr/>
            </a:pPr>
            <a:endParaRPr lang="ru-RU" sz="1400" dirty="0">
              <a:latin typeface="Arial"/>
              <a:cs typeface="Arial"/>
            </a:endParaRPr>
          </a:p>
          <a:p>
            <a:pPr marL="285750" marR="5080" indent="-285750">
              <a:lnSpc>
                <a:spcPts val="1390"/>
              </a:lnSpc>
              <a:spcBef>
                <a:spcPts val="180"/>
              </a:spcBef>
              <a:buBlip>
                <a:blip r:embed="rId8"/>
              </a:buBlip>
              <a:tabLst>
                <a:tab pos="105410" algn="l"/>
              </a:tabLst>
              <a:defRPr/>
            </a:pPr>
            <a:r>
              <a:rPr lang="ru-RU" sz="1400" dirty="0">
                <a:latin typeface="Arial"/>
                <a:cs typeface="Arial"/>
              </a:rPr>
              <a:t>Виджет «Важные поручения» показывает поручения от вышестоящего руководителя</a:t>
            </a:r>
          </a:p>
          <a:p>
            <a:pPr marL="285750" marR="5080" indent="-285750">
              <a:lnSpc>
                <a:spcPts val="1390"/>
              </a:lnSpc>
              <a:spcBef>
                <a:spcPts val="180"/>
              </a:spcBef>
              <a:buBlip>
                <a:blip r:embed="rId8"/>
              </a:buBlip>
              <a:tabLst>
                <a:tab pos="105410" algn="l"/>
              </a:tabLst>
              <a:defRPr/>
            </a:pPr>
            <a:endParaRPr lang="ru-RU" sz="1400" dirty="0">
              <a:latin typeface="Arial"/>
              <a:cs typeface="Arial"/>
            </a:endParaRPr>
          </a:p>
          <a:p>
            <a:pPr marR="5080">
              <a:lnSpc>
                <a:spcPts val="1390"/>
              </a:lnSpc>
              <a:spcBef>
                <a:spcPts val="180"/>
              </a:spcBef>
              <a:tabLst>
                <a:tab pos="105410" algn="l"/>
              </a:tabLst>
              <a:defRPr/>
            </a:pPr>
            <a:r>
              <a:rPr lang="ru-RU" sz="1400" b="1" dirty="0">
                <a:latin typeface="Arial"/>
                <a:cs typeface="Arial"/>
              </a:rPr>
              <a:t>Важно: </a:t>
            </a:r>
            <a:r>
              <a:rPr lang="ru-RU" sz="1400" dirty="0">
                <a:latin typeface="Arial"/>
                <a:cs typeface="Arial"/>
              </a:rPr>
              <a:t/>
            </a:r>
            <a:br>
              <a:rPr lang="ru-RU" sz="1400" dirty="0">
                <a:latin typeface="Arial"/>
                <a:cs typeface="Arial"/>
              </a:rPr>
            </a:br>
            <a:endParaRPr lang="ru-RU" sz="1400" dirty="0">
              <a:latin typeface="Arial"/>
              <a:cs typeface="Arial"/>
            </a:endParaRPr>
          </a:p>
          <a:p>
            <a:pPr marL="285750" marR="5080" indent="-285750">
              <a:lnSpc>
                <a:spcPts val="1390"/>
              </a:lnSpc>
              <a:spcBef>
                <a:spcPts val="180"/>
              </a:spcBef>
              <a:buBlip>
                <a:blip r:embed="rId8"/>
              </a:buBlip>
              <a:tabLst>
                <a:tab pos="105410" algn="l"/>
              </a:tabLst>
              <a:defRPr/>
            </a:pPr>
            <a:r>
              <a:rPr lang="ru-RU" sz="1400" dirty="0">
                <a:latin typeface="Arial"/>
                <a:cs typeface="Arial"/>
              </a:rPr>
              <a:t>Они настроены без программирования </a:t>
            </a:r>
          </a:p>
          <a:p>
            <a:pPr marL="285750" marR="5080" indent="-285750">
              <a:lnSpc>
                <a:spcPts val="1390"/>
              </a:lnSpc>
              <a:spcBef>
                <a:spcPts val="180"/>
              </a:spcBef>
              <a:buBlip>
                <a:blip r:embed="rId8"/>
              </a:buBlip>
              <a:tabLst>
                <a:tab pos="105410" algn="l"/>
              </a:tabLst>
              <a:defRPr/>
            </a:pPr>
            <a:endParaRPr lang="ru-RU" sz="1400" dirty="0">
              <a:latin typeface="Arial"/>
              <a:cs typeface="Arial"/>
            </a:endParaRPr>
          </a:p>
          <a:p>
            <a:pPr marL="285750" marR="5080" indent="-285750">
              <a:lnSpc>
                <a:spcPts val="1390"/>
              </a:lnSpc>
              <a:spcBef>
                <a:spcPts val="180"/>
              </a:spcBef>
              <a:buBlip>
                <a:blip r:embed="rId8"/>
              </a:buBlip>
              <a:tabLst>
                <a:tab pos="105410" algn="l"/>
              </a:tabLst>
              <a:defRPr/>
            </a:pPr>
            <a:r>
              <a:rPr lang="ru-RU" sz="1400" dirty="0">
                <a:latin typeface="Arial"/>
                <a:cs typeface="Arial"/>
              </a:rPr>
              <a:t>Каждый пользователь может настроить любой виджет с любым набором данных и условий, который необходим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83CA6D9-B696-1CC7-1434-2F0585437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6716" y="304800"/>
            <a:ext cx="2143237" cy="5323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E4E732-1B8B-62A7-577A-440C877DD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1902500"/>
            <a:ext cx="5380506" cy="312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B743EE2-62F2-FD1B-4BFF-DE01EFE3482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object 3">
            <a:extLst>
              <a:ext uri="{FF2B5EF4-FFF2-40B4-BE49-F238E27FC236}">
                <a16:creationId xmlns:a16="http://schemas.microsoft.com/office/drawing/2014/main" id="{6E494EFF-8E68-96DE-1161-3C016955E79A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0" y="0"/>
            <a:ext cx="1110691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8255D1-94D5-7D5B-EA06-200CC427EC21}"/>
              </a:ext>
            </a:extLst>
          </p:cNvPr>
          <p:cNvSpPr/>
          <p:nvPr/>
        </p:nvSpPr>
        <p:spPr bwMode="auto">
          <a:xfrm>
            <a:off x="1810411" y="202168"/>
            <a:ext cx="7978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1F3A73"/>
                </a:solidFill>
                <a:latin typeface="Arial"/>
                <a:cs typeface="Arial"/>
              </a:rPr>
              <a:t>НА УРОВНЕ ПРОЕКТА </a:t>
            </a: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возможно оценивать «здоровье» по срокам, стоимости, показателям и любым контролируемым параметрам проекта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8DBC72-D9D9-CDAD-A2A5-47EC1B6DFF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76944" y="6408817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15</a:t>
            </a:fld>
            <a:endParaRPr lang="ru-RU" sz="1200">
              <a:solidFill>
                <a:srgbClr val="0071BE"/>
              </a:solidFill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A97160B-E729-EC2B-D8AD-2722EA43732F}"/>
              </a:ext>
            </a:extLst>
          </p:cNvPr>
          <p:cNvGrpSpPr/>
          <p:nvPr/>
        </p:nvGrpSpPr>
        <p:grpSpPr bwMode="auto">
          <a:xfrm>
            <a:off x="826167" y="6286500"/>
            <a:ext cx="10610127" cy="381123"/>
            <a:chOff x="826167" y="6286500"/>
            <a:chExt cx="10610127" cy="38112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55F118-14CA-16C1-6719-CBB0EEA7D93D}"/>
                </a:ext>
              </a:extLst>
            </p:cNvPr>
            <p:cNvGrpSpPr/>
            <p:nvPr/>
          </p:nvGrpSpPr>
          <p:grpSpPr bwMode="auto">
            <a:xfrm>
              <a:off x="826167" y="6368110"/>
              <a:ext cx="2322282" cy="276999"/>
              <a:chOff x="812358" y="6370820"/>
              <a:chExt cx="2322282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494FE2-BB60-67DC-7E2B-E9963E1C777A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20" name="Picture 2" descr="Проектная ПРАКТИКА">
                <a:extLst>
                  <a:ext uri="{FF2B5EF4-FFF2-40B4-BE49-F238E27FC236}">
                    <a16:creationId xmlns:a16="http://schemas.microsoft.com/office/drawing/2014/main" id="{9A4D88D3-2023-6562-167A-498962C57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0215AE7-F38B-EB0E-3E60-C61125657F5B}"/>
                </a:ext>
              </a:extLst>
            </p:cNvPr>
            <p:cNvGrpSpPr/>
            <p:nvPr/>
          </p:nvGrpSpPr>
          <p:grpSpPr bwMode="auto">
            <a:xfrm>
              <a:off x="9788278" y="6390624"/>
              <a:ext cx="1648017" cy="276999"/>
              <a:chOff x="9788278" y="6593935"/>
              <a:chExt cx="1648017" cy="27699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851E49-3BA1-F58E-1051-6523ACD21DB2}"/>
                  </a:ext>
                </a:extLst>
              </p:cNvPr>
              <p:cNvSpPr txBox="1"/>
              <p:nvPr/>
            </p:nvSpPr>
            <p:spPr bwMode="auto">
              <a:xfrm>
                <a:off x="9955249" y="6593935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21" name="Рисунок 20" descr="Земля">
                <a:extLst>
                  <a:ext uri="{FF2B5EF4-FFF2-40B4-BE49-F238E27FC236}">
                    <a16:creationId xmlns:a16="http://schemas.microsoft.com/office/drawing/2014/main" id="{19685965-59C6-E1C9-0F34-B56127959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9788278" y="6624809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B5E1194E-E2D8-BB4C-15C5-E03A158D13A7}"/>
                </a:ext>
              </a:extLst>
            </p:cNvPr>
            <p:cNvGrpSpPr/>
            <p:nvPr/>
          </p:nvGrpSpPr>
          <p:grpSpPr bwMode="auto">
            <a:xfrm>
              <a:off x="5354175" y="6286500"/>
              <a:ext cx="1884825" cy="369332"/>
              <a:chOff x="5138709" y="6286312"/>
              <a:chExt cx="1884825" cy="369332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D3EC6519-DCA8-2959-1615-5F958CEFA258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94625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24" name="Рисунок 23" descr="Телефонная трубка">
                <a:extLst>
                  <a:ext uri="{FF2B5EF4-FFF2-40B4-BE49-F238E27FC236}">
                    <a16:creationId xmlns:a16="http://schemas.microsoft.com/office/drawing/2014/main" id="{93566963-6E83-12E4-13D2-1CEDEA2BE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12BA9C-D2B2-AD92-5EEF-E4AB87E0C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495" y="2467657"/>
            <a:ext cx="6425924" cy="3577652"/>
          </a:xfrm>
          <a:prstGeom prst="rect">
            <a:avLst/>
          </a:prstGeom>
        </p:spPr>
      </p:pic>
      <p:grpSp>
        <p:nvGrpSpPr>
          <p:cNvPr id="35" name="object 13">
            <a:extLst>
              <a:ext uri="{FF2B5EF4-FFF2-40B4-BE49-F238E27FC236}">
                <a16:creationId xmlns:a16="http://schemas.microsoft.com/office/drawing/2014/main" id="{6095B057-FA54-C8B4-8427-70348F256966}"/>
              </a:ext>
            </a:extLst>
          </p:cNvPr>
          <p:cNvGrpSpPr/>
          <p:nvPr/>
        </p:nvGrpSpPr>
        <p:grpSpPr bwMode="auto">
          <a:xfrm>
            <a:off x="677967" y="298286"/>
            <a:ext cx="996684" cy="1150632"/>
            <a:chOff x="796614" y="1919065"/>
            <a:chExt cx="1430655" cy="1651634"/>
          </a:xfrm>
        </p:grpSpPr>
        <p:sp>
          <p:nvSpPr>
            <p:cNvPr id="36" name="object 14">
              <a:extLst>
                <a:ext uri="{FF2B5EF4-FFF2-40B4-BE49-F238E27FC236}">
                  <a16:creationId xmlns:a16="http://schemas.microsoft.com/office/drawing/2014/main" id="{C7AA9F48-DFD2-1DAD-F838-5B3421A085D6}"/>
                </a:ext>
              </a:extLst>
            </p:cNvPr>
            <p:cNvSpPr/>
            <p:nvPr/>
          </p:nvSpPr>
          <p:spPr bwMode="auto">
            <a:xfrm>
              <a:off x="796614" y="1919065"/>
              <a:ext cx="1430655" cy="1651634"/>
            </a:xfrm>
            <a:custGeom>
              <a:avLst/>
              <a:gdLst/>
              <a:ahLst/>
              <a:cxnLst/>
              <a:rect l="l" t="t" r="r" b="b"/>
              <a:pathLst>
                <a:path w="1430655" h="1651635" extrusionOk="0">
                  <a:moveTo>
                    <a:pt x="715048" y="0"/>
                  </a:moveTo>
                  <a:lnTo>
                    <a:pt x="0" y="412838"/>
                  </a:lnTo>
                  <a:lnTo>
                    <a:pt x="0" y="1238516"/>
                  </a:lnTo>
                  <a:lnTo>
                    <a:pt x="715048" y="1651342"/>
                  </a:lnTo>
                  <a:lnTo>
                    <a:pt x="1430108" y="1238516"/>
                  </a:lnTo>
                  <a:lnTo>
                    <a:pt x="1430108" y="412838"/>
                  </a:lnTo>
                  <a:lnTo>
                    <a:pt x="715048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37" name="object 15">
              <a:extLst>
                <a:ext uri="{FF2B5EF4-FFF2-40B4-BE49-F238E27FC236}">
                  <a16:creationId xmlns:a16="http://schemas.microsoft.com/office/drawing/2014/main" id="{6BEA76A9-0111-8C79-DB36-847D888F744F}"/>
                </a:ext>
              </a:extLst>
            </p:cNvPr>
            <p:cNvSpPr/>
            <p:nvPr/>
          </p:nvSpPr>
          <p:spPr bwMode="auto">
            <a:xfrm>
              <a:off x="1099042" y="2414275"/>
              <a:ext cx="825500" cy="728345"/>
            </a:xfrm>
            <a:custGeom>
              <a:avLst/>
              <a:gdLst/>
              <a:ahLst/>
              <a:cxnLst/>
              <a:rect l="l" t="t" r="r" b="b"/>
              <a:pathLst>
                <a:path w="825500" h="728344" extrusionOk="0">
                  <a:moveTo>
                    <a:pt x="825246" y="220268"/>
                  </a:moveTo>
                  <a:lnTo>
                    <a:pt x="719679" y="293279"/>
                  </a:lnTo>
                  <a:lnTo>
                    <a:pt x="641508" y="330771"/>
                  </a:lnTo>
                  <a:lnTo>
                    <a:pt x="552051" y="344584"/>
                  </a:lnTo>
                  <a:lnTo>
                    <a:pt x="412623" y="346557"/>
                  </a:lnTo>
                  <a:lnTo>
                    <a:pt x="248409" y="326824"/>
                  </a:lnTo>
                  <a:lnTo>
                    <a:pt x="117652" y="283413"/>
                  </a:lnTo>
                  <a:lnTo>
                    <a:pt x="31225" y="240001"/>
                  </a:lnTo>
                  <a:lnTo>
                    <a:pt x="0" y="220268"/>
                  </a:lnTo>
                  <a:lnTo>
                    <a:pt x="0" y="93319"/>
                  </a:lnTo>
                  <a:lnTo>
                    <a:pt x="7331" y="56996"/>
                  </a:lnTo>
                  <a:lnTo>
                    <a:pt x="27327" y="27333"/>
                  </a:lnTo>
                  <a:lnTo>
                    <a:pt x="56985" y="7333"/>
                  </a:lnTo>
                  <a:lnTo>
                    <a:pt x="93306" y="0"/>
                  </a:lnTo>
                  <a:lnTo>
                    <a:pt x="731939" y="0"/>
                  </a:lnTo>
                  <a:lnTo>
                    <a:pt x="768260" y="7333"/>
                  </a:lnTo>
                  <a:lnTo>
                    <a:pt x="797918" y="27333"/>
                  </a:lnTo>
                  <a:lnTo>
                    <a:pt x="817914" y="56996"/>
                  </a:lnTo>
                  <a:lnTo>
                    <a:pt x="825246" y="93319"/>
                  </a:lnTo>
                  <a:lnTo>
                    <a:pt x="825246" y="635038"/>
                  </a:lnTo>
                  <a:lnTo>
                    <a:pt x="817914" y="671353"/>
                  </a:lnTo>
                  <a:lnTo>
                    <a:pt x="797918" y="701013"/>
                  </a:lnTo>
                  <a:lnTo>
                    <a:pt x="768260" y="721011"/>
                  </a:lnTo>
                  <a:lnTo>
                    <a:pt x="731939" y="728344"/>
                  </a:lnTo>
                  <a:lnTo>
                    <a:pt x="93306" y="728344"/>
                  </a:lnTo>
                  <a:lnTo>
                    <a:pt x="56985" y="721011"/>
                  </a:lnTo>
                  <a:lnTo>
                    <a:pt x="27327" y="701013"/>
                  </a:lnTo>
                  <a:lnTo>
                    <a:pt x="7331" y="671353"/>
                  </a:lnTo>
                  <a:lnTo>
                    <a:pt x="0" y="635038"/>
                  </a:lnTo>
                  <a:lnTo>
                    <a:pt x="0" y="364172"/>
                  </a:lnTo>
                </a:path>
              </a:pathLst>
            </a:custGeom>
            <a:grpFill/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38" name="object 16">
              <a:extLst>
                <a:ext uri="{FF2B5EF4-FFF2-40B4-BE49-F238E27FC236}">
                  <a16:creationId xmlns:a16="http://schemas.microsoft.com/office/drawing/2014/main" id="{501FBA0A-0D6F-EBB2-222D-AC1051BFDB8B}"/>
                </a:ext>
              </a:extLst>
            </p:cNvPr>
            <p:cNvSpPr/>
            <p:nvPr/>
          </p:nvSpPr>
          <p:spPr bwMode="auto">
            <a:xfrm>
              <a:off x="1377798" y="2287992"/>
              <a:ext cx="276860" cy="126364"/>
            </a:xfrm>
            <a:custGeom>
              <a:avLst/>
              <a:gdLst/>
              <a:ahLst/>
              <a:cxnLst/>
              <a:rect l="l" t="t" r="r" b="b"/>
              <a:pathLst>
                <a:path w="276860" h="126364" extrusionOk="0">
                  <a:moveTo>
                    <a:pt x="276301" y="126288"/>
                  </a:moveTo>
                  <a:lnTo>
                    <a:pt x="276301" y="76136"/>
                  </a:lnTo>
                  <a:lnTo>
                    <a:pt x="270318" y="46500"/>
                  </a:lnTo>
                  <a:lnTo>
                    <a:pt x="254003" y="22299"/>
                  </a:lnTo>
                  <a:lnTo>
                    <a:pt x="229806" y="5983"/>
                  </a:lnTo>
                  <a:lnTo>
                    <a:pt x="200177" y="0"/>
                  </a:lnTo>
                  <a:lnTo>
                    <a:pt x="67551" y="0"/>
                  </a:lnTo>
                  <a:lnTo>
                    <a:pt x="46395" y="2980"/>
                  </a:lnTo>
                  <a:lnTo>
                    <a:pt x="27527" y="11364"/>
                  </a:lnTo>
                  <a:lnTo>
                    <a:pt x="11783" y="24319"/>
                  </a:lnTo>
                  <a:lnTo>
                    <a:pt x="0" y="41008"/>
                  </a:lnTo>
                </a:path>
              </a:pathLst>
            </a:custGeom>
            <a:grpFill/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39" name="object 17">
              <a:extLst>
                <a:ext uri="{FF2B5EF4-FFF2-40B4-BE49-F238E27FC236}">
                  <a16:creationId xmlns:a16="http://schemas.microsoft.com/office/drawing/2014/main" id="{00457481-042A-CE26-F388-7AB443A4F873}"/>
                </a:ext>
              </a:extLst>
            </p:cNvPr>
            <p:cNvPicPr/>
            <p:nvPr/>
          </p:nvPicPr>
          <p:blipFill>
            <a:blip r:embed="rId8"/>
            <a:stretch/>
          </p:blipFill>
          <p:spPr bwMode="auto">
            <a:xfrm>
              <a:off x="1461039" y="2741778"/>
              <a:ext cx="101243" cy="117398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69BF80-7D48-A1D9-9283-32AE1E4AC8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6716" y="304800"/>
            <a:ext cx="2143237" cy="5323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DF0732-1D20-D069-902F-F58D8E40D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484" y="1765816"/>
            <a:ext cx="6657916" cy="3875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014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4ABD167-7C2D-54AD-FA3A-F80E425455B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object 3">
            <a:extLst>
              <a:ext uri="{FF2B5EF4-FFF2-40B4-BE49-F238E27FC236}">
                <a16:creationId xmlns:a16="http://schemas.microsoft.com/office/drawing/2014/main" id="{03A829F0-9C6D-7C20-9266-235964A06F64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0" y="0"/>
            <a:ext cx="1110691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23885C-1B2D-6C61-1384-8A5F1CEDC846}"/>
              </a:ext>
            </a:extLst>
          </p:cNvPr>
          <p:cNvSpPr/>
          <p:nvPr/>
        </p:nvSpPr>
        <p:spPr bwMode="auto">
          <a:xfrm>
            <a:off x="1828227" y="202168"/>
            <a:ext cx="81776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1F3A73"/>
                </a:solidFill>
                <a:latin typeface="Arial"/>
                <a:cs typeface="Arial"/>
              </a:rPr>
              <a:t>ПРИ НАСТРОЙКЕ </a:t>
            </a: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устанавливается связь с нейропомощником в ПРИИСК, через ПРОМТ задается методология оценки, а также подключается необходимый срез данных из ИСУП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2D145B-0849-57E3-B5FE-C3FE3DC3AA2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76944" y="6408817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16</a:t>
            </a:fld>
            <a:endParaRPr lang="ru-RU" sz="1200">
              <a:solidFill>
                <a:srgbClr val="0071BE"/>
              </a:solidFill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BBE4D10-C7BC-56F6-7FCA-DDFAAD6FEEB2}"/>
              </a:ext>
            </a:extLst>
          </p:cNvPr>
          <p:cNvGrpSpPr/>
          <p:nvPr/>
        </p:nvGrpSpPr>
        <p:grpSpPr bwMode="auto">
          <a:xfrm>
            <a:off x="826167" y="6286500"/>
            <a:ext cx="10610127" cy="381123"/>
            <a:chOff x="826167" y="6286500"/>
            <a:chExt cx="10610127" cy="38112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D1CC47C1-5ECE-D041-E188-7CDBEB005C59}"/>
                </a:ext>
              </a:extLst>
            </p:cNvPr>
            <p:cNvGrpSpPr/>
            <p:nvPr/>
          </p:nvGrpSpPr>
          <p:grpSpPr bwMode="auto">
            <a:xfrm>
              <a:off x="826167" y="6368110"/>
              <a:ext cx="2322282" cy="276999"/>
              <a:chOff x="812358" y="6370820"/>
              <a:chExt cx="2322282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B42C89-63AD-1B98-C9CF-C20540127DD5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20" name="Picture 2" descr="Проектная ПРАКТИКА">
                <a:extLst>
                  <a:ext uri="{FF2B5EF4-FFF2-40B4-BE49-F238E27FC236}">
                    <a16:creationId xmlns:a16="http://schemas.microsoft.com/office/drawing/2014/main" id="{D36D2684-CF3F-B1B4-1873-3C26E4F2D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A74748F0-42F9-A288-1973-9AA7FCE087AA}"/>
                </a:ext>
              </a:extLst>
            </p:cNvPr>
            <p:cNvGrpSpPr/>
            <p:nvPr/>
          </p:nvGrpSpPr>
          <p:grpSpPr bwMode="auto">
            <a:xfrm>
              <a:off x="9788278" y="6390624"/>
              <a:ext cx="1648017" cy="276999"/>
              <a:chOff x="9788278" y="6593935"/>
              <a:chExt cx="1648017" cy="27699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1BF460-487F-6471-8B4F-A505CC873DBB}"/>
                  </a:ext>
                </a:extLst>
              </p:cNvPr>
              <p:cNvSpPr txBox="1"/>
              <p:nvPr/>
            </p:nvSpPr>
            <p:spPr bwMode="auto">
              <a:xfrm>
                <a:off x="9955249" y="6593935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21" name="Рисунок 20" descr="Земля">
                <a:extLst>
                  <a:ext uri="{FF2B5EF4-FFF2-40B4-BE49-F238E27FC236}">
                    <a16:creationId xmlns:a16="http://schemas.microsoft.com/office/drawing/2014/main" id="{67448441-61A7-107D-2225-D4AE56C92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9788278" y="6624809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81614779-E16E-C9B9-FE81-E6E121BBC99F}"/>
                </a:ext>
              </a:extLst>
            </p:cNvPr>
            <p:cNvGrpSpPr/>
            <p:nvPr/>
          </p:nvGrpSpPr>
          <p:grpSpPr bwMode="auto">
            <a:xfrm>
              <a:off x="5354175" y="6286500"/>
              <a:ext cx="1884825" cy="369332"/>
              <a:chOff x="5138709" y="6286312"/>
              <a:chExt cx="1884825" cy="369332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1F47CBB9-6915-0877-9FAD-F2A52E3D3C88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94625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24" name="Рисунок 23" descr="Телефонная трубка">
                <a:extLst>
                  <a:ext uri="{FF2B5EF4-FFF2-40B4-BE49-F238E27FC236}">
                    <a16:creationId xmlns:a16="http://schemas.microsoft.com/office/drawing/2014/main" id="{213C084D-34AC-BF2D-2458-BA98BBDA4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pic>
        <p:nvPicPr>
          <p:cNvPr id="9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2900C7-E26C-8DCA-838D-E615792C14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3813"/>
          <a:stretch>
            <a:fillRect/>
          </a:stretch>
        </p:blipFill>
        <p:spPr>
          <a:xfrm>
            <a:off x="2259015" y="2476196"/>
            <a:ext cx="9511352" cy="3315003"/>
          </a:xfrm>
          <a:prstGeom prst="rect">
            <a:avLst/>
          </a:prstGeom>
        </p:spPr>
      </p:pic>
      <p:pic>
        <p:nvPicPr>
          <p:cNvPr id="11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E989AF7-7C1E-BD9A-36FC-BCDC01470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917286"/>
            <a:ext cx="7557734" cy="3979754"/>
          </a:xfrm>
          <a:prstGeom prst="rect">
            <a:avLst/>
          </a:prstGeom>
        </p:spPr>
      </p:pic>
      <p:grpSp>
        <p:nvGrpSpPr>
          <p:cNvPr id="32" name="object 18">
            <a:extLst>
              <a:ext uri="{FF2B5EF4-FFF2-40B4-BE49-F238E27FC236}">
                <a16:creationId xmlns:a16="http://schemas.microsoft.com/office/drawing/2014/main" id="{97298DB6-890C-34CD-3734-FDE4ABA9FF31}"/>
              </a:ext>
            </a:extLst>
          </p:cNvPr>
          <p:cNvGrpSpPr/>
          <p:nvPr/>
        </p:nvGrpSpPr>
        <p:grpSpPr bwMode="auto">
          <a:xfrm>
            <a:off x="687462" y="319309"/>
            <a:ext cx="1028478" cy="1187338"/>
            <a:chOff x="4672530" y="1919065"/>
            <a:chExt cx="1430655" cy="1651634"/>
          </a:xfrm>
        </p:grpSpPr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B24EEAFA-C58C-AF75-D91C-67E83AE29594}"/>
                </a:ext>
              </a:extLst>
            </p:cNvPr>
            <p:cNvSpPr/>
            <p:nvPr/>
          </p:nvSpPr>
          <p:spPr bwMode="auto">
            <a:xfrm>
              <a:off x="4672530" y="1919065"/>
              <a:ext cx="1430655" cy="1651634"/>
            </a:xfrm>
            <a:custGeom>
              <a:avLst/>
              <a:gdLst/>
              <a:ahLst/>
              <a:cxnLst/>
              <a:rect l="l" t="t" r="r" b="b"/>
              <a:pathLst>
                <a:path w="1430654" h="1651635" extrusionOk="0">
                  <a:moveTo>
                    <a:pt x="715048" y="0"/>
                  </a:moveTo>
                  <a:lnTo>
                    <a:pt x="0" y="412838"/>
                  </a:lnTo>
                  <a:lnTo>
                    <a:pt x="0" y="1238516"/>
                  </a:lnTo>
                  <a:lnTo>
                    <a:pt x="715048" y="1651342"/>
                  </a:lnTo>
                  <a:lnTo>
                    <a:pt x="1430108" y="1238516"/>
                  </a:lnTo>
                  <a:lnTo>
                    <a:pt x="1430108" y="412838"/>
                  </a:lnTo>
                  <a:lnTo>
                    <a:pt x="715048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C3986427-039E-A967-61A2-78EC0235594B}"/>
                </a:ext>
              </a:extLst>
            </p:cNvPr>
            <p:cNvSpPr/>
            <p:nvPr/>
          </p:nvSpPr>
          <p:spPr bwMode="auto">
            <a:xfrm>
              <a:off x="5638813" y="2463097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30" extrusionOk="0">
                  <a:moveTo>
                    <a:pt x="0" y="0"/>
                  </a:moveTo>
                  <a:lnTo>
                    <a:pt x="0" y="277685"/>
                  </a:lnTo>
                </a:path>
              </a:pathLst>
            </a:custGeom>
            <a:grpFill/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35" name="object 21">
              <a:extLst>
                <a:ext uri="{FF2B5EF4-FFF2-40B4-BE49-F238E27FC236}">
                  <a16:creationId xmlns:a16="http://schemas.microsoft.com/office/drawing/2014/main" id="{4E982BF7-8E8F-5AB7-D0A6-A8270A69E867}"/>
                </a:ext>
              </a:extLst>
            </p:cNvPr>
            <p:cNvSpPr/>
            <p:nvPr/>
          </p:nvSpPr>
          <p:spPr bwMode="auto">
            <a:xfrm>
              <a:off x="4993704" y="2300119"/>
              <a:ext cx="645159" cy="909954"/>
            </a:xfrm>
            <a:custGeom>
              <a:avLst/>
              <a:gdLst/>
              <a:ahLst/>
              <a:cxnLst/>
              <a:rect l="l" t="t" r="r" b="b"/>
              <a:pathLst>
                <a:path w="645160" h="909955" extrusionOk="0">
                  <a:moveTo>
                    <a:pt x="645109" y="544791"/>
                  </a:moveTo>
                  <a:lnTo>
                    <a:pt x="645109" y="800480"/>
                  </a:lnTo>
                  <a:lnTo>
                    <a:pt x="636506" y="843087"/>
                  </a:lnTo>
                  <a:lnTo>
                    <a:pt x="613048" y="877881"/>
                  </a:lnTo>
                  <a:lnTo>
                    <a:pt x="578254" y="901340"/>
                  </a:lnTo>
                  <a:lnTo>
                    <a:pt x="535647" y="909942"/>
                  </a:lnTo>
                  <a:lnTo>
                    <a:pt x="109461" y="909942"/>
                  </a:lnTo>
                  <a:lnTo>
                    <a:pt x="66854" y="901340"/>
                  </a:lnTo>
                  <a:lnTo>
                    <a:pt x="32061" y="877881"/>
                  </a:lnTo>
                  <a:lnTo>
                    <a:pt x="8602" y="843087"/>
                  </a:lnTo>
                  <a:lnTo>
                    <a:pt x="0" y="800480"/>
                  </a:lnTo>
                  <a:lnTo>
                    <a:pt x="0" y="109461"/>
                  </a:lnTo>
                  <a:lnTo>
                    <a:pt x="8602" y="66854"/>
                  </a:lnTo>
                  <a:lnTo>
                    <a:pt x="32061" y="32061"/>
                  </a:lnTo>
                  <a:lnTo>
                    <a:pt x="66854" y="8602"/>
                  </a:lnTo>
                  <a:lnTo>
                    <a:pt x="109461" y="0"/>
                  </a:lnTo>
                  <a:lnTo>
                    <a:pt x="479869" y="0"/>
                  </a:lnTo>
                </a:path>
              </a:pathLst>
            </a:custGeom>
            <a:grpFill/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36" name="object 22">
              <a:extLst>
                <a:ext uri="{FF2B5EF4-FFF2-40B4-BE49-F238E27FC236}">
                  <a16:creationId xmlns:a16="http://schemas.microsoft.com/office/drawing/2014/main" id="{F3F47A6B-FBAD-42D6-DECC-5F3ACD788A30}"/>
                </a:ext>
              </a:extLst>
            </p:cNvPr>
            <p:cNvPicPr/>
            <p:nvPr/>
          </p:nvPicPr>
          <p:blipFill>
            <a:blip r:embed="rId8"/>
            <a:stretch/>
          </p:blipFill>
          <p:spPr bwMode="auto">
            <a:xfrm>
              <a:off x="5803295" y="2405571"/>
              <a:ext cx="142227" cy="142214"/>
            </a:xfrm>
            <a:prstGeom prst="rect">
              <a:avLst/>
            </a:prstGeom>
          </p:spPr>
        </p:pic>
        <p:pic>
          <p:nvPicPr>
            <p:cNvPr id="37" name="object 23">
              <a:extLst>
                <a:ext uri="{FF2B5EF4-FFF2-40B4-BE49-F238E27FC236}">
                  <a16:creationId xmlns:a16="http://schemas.microsoft.com/office/drawing/2014/main" id="{2BA6D281-09E7-F631-4A41-F37EEAA12EDF}"/>
                </a:ext>
              </a:extLst>
            </p:cNvPr>
            <p:cNvPicPr/>
            <p:nvPr/>
          </p:nvPicPr>
          <p:blipFill>
            <a:blip r:embed="rId9"/>
            <a:stretch/>
          </p:blipFill>
          <p:spPr bwMode="auto">
            <a:xfrm>
              <a:off x="5454524" y="2281072"/>
              <a:ext cx="203339" cy="201079"/>
            </a:xfrm>
            <a:prstGeom prst="rect">
              <a:avLst/>
            </a:prstGeom>
          </p:spPr>
        </p:pic>
        <p:pic>
          <p:nvPicPr>
            <p:cNvPr id="38" name="object 24">
              <a:extLst>
                <a:ext uri="{FF2B5EF4-FFF2-40B4-BE49-F238E27FC236}">
                  <a16:creationId xmlns:a16="http://schemas.microsoft.com/office/drawing/2014/main" id="{FF7D04A7-E109-5DE0-1C82-1DE7D04A1F32}"/>
                </a:ext>
              </a:extLst>
            </p:cNvPr>
            <p:cNvPicPr/>
            <p:nvPr/>
          </p:nvPicPr>
          <p:blipFill>
            <a:blip r:embed="rId10"/>
            <a:stretch/>
          </p:blipFill>
          <p:spPr bwMode="auto">
            <a:xfrm>
              <a:off x="5568151" y="2721742"/>
              <a:ext cx="142227" cy="142214"/>
            </a:xfrm>
            <a:prstGeom prst="rect">
              <a:avLst/>
            </a:prstGeom>
          </p:spPr>
        </p:pic>
        <p:pic>
          <p:nvPicPr>
            <p:cNvPr id="39" name="object 25">
              <a:extLst>
                <a:ext uri="{FF2B5EF4-FFF2-40B4-BE49-F238E27FC236}">
                  <a16:creationId xmlns:a16="http://schemas.microsoft.com/office/drawing/2014/main" id="{F821D292-C228-4761-5109-817FAFBDEAA5}"/>
                </a:ext>
              </a:extLst>
            </p:cNvPr>
            <p:cNvPicPr/>
            <p:nvPr/>
          </p:nvPicPr>
          <p:blipFill>
            <a:blip r:embed="rId11"/>
            <a:stretch/>
          </p:blipFill>
          <p:spPr bwMode="auto">
            <a:xfrm>
              <a:off x="5335159" y="2571800"/>
              <a:ext cx="142227" cy="142214"/>
            </a:xfrm>
            <a:prstGeom prst="rect">
              <a:avLst/>
            </a:prstGeom>
          </p:spPr>
        </p:pic>
        <p:pic>
          <p:nvPicPr>
            <p:cNvPr id="40" name="object 26">
              <a:extLst>
                <a:ext uri="{FF2B5EF4-FFF2-40B4-BE49-F238E27FC236}">
                  <a16:creationId xmlns:a16="http://schemas.microsoft.com/office/drawing/2014/main" id="{F441ABB9-A800-2354-564E-3743CA512DF7}"/>
                </a:ext>
              </a:extLst>
            </p:cNvPr>
            <p:cNvPicPr/>
            <p:nvPr/>
          </p:nvPicPr>
          <p:blipFill>
            <a:blip r:embed="rId12"/>
            <a:stretch/>
          </p:blipFill>
          <p:spPr bwMode="auto">
            <a:xfrm>
              <a:off x="5112058" y="2914506"/>
              <a:ext cx="142227" cy="142214"/>
            </a:xfrm>
            <a:prstGeom prst="rect">
              <a:avLst/>
            </a:prstGeom>
          </p:spPr>
        </p:pic>
        <p:sp>
          <p:nvSpPr>
            <p:cNvPr id="41" name="object 27">
              <a:extLst>
                <a:ext uri="{FF2B5EF4-FFF2-40B4-BE49-F238E27FC236}">
                  <a16:creationId xmlns:a16="http://schemas.microsoft.com/office/drawing/2014/main" id="{6E0E6EBC-0F8B-B073-88C1-EDC24494F29E}"/>
                </a:ext>
              </a:extLst>
            </p:cNvPr>
            <p:cNvSpPr/>
            <p:nvPr/>
          </p:nvSpPr>
          <p:spPr bwMode="auto">
            <a:xfrm>
              <a:off x="5207255" y="2689086"/>
              <a:ext cx="175260" cy="250825"/>
            </a:xfrm>
            <a:custGeom>
              <a:avLst/>
              <a:gdLst/>
              <a:ahLst/>
              <a:cxnLst/>
              <a:rect l="l" t="t" r="r" b="b"/>
              <a:pathLst>
                <a:path w="175260" h="250825" extrusionOk="0">
                  <a:moveTo>
                    <a:pt x="0" y="250393"/>
                  </a:moveTo>
                  <a:lnTo>
                    <a:pt x="175044" y="0"/>
                  </a:lnTo>
                </a:path>
              </a:pathLst>
            </a:custGeom>
            <a:grpFill/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42" name="object 28">
              <a:extLst>
                <a:ext uri="{FF2B5EF4-FFF2-40B4-BE49-F238E27FC236}">
                  <a16:creationId xmlns:a16="http://schemas.microsoft.com/office/drawing/2014/main" id="{8501A821-33B9-642B-A205-0E6209D15D90}"/>
                </a:ext>
              </a:extLst>
            </p:cNvPr>
            <p:cNvSpPr/>
            <p:nvPr/>
          </p:nvSpPr>
          <p:spPr bwMode="auto">
            <a:xfrm>
              <a:off x="5451595" y="2668475"/>
              <a:ext cx="144145" cy="96520"/>
            </a:xfrm>
            <a:custGeom>
              <a:avLst/>
              <a:gdLst/>
              <a:ahLst/>
              <a:cxnLst/>
              <a:rect l="l" t="t" r="r" b="b"/>
              <a:pathLst>
                <a:path w="144145" h="96519" extrusionOk="0">
                  <a:moveTo>
                    <a:pt x="0" y="0"/>
                  </a:moveTo>
                  <a:lnTo>
                    <a:pt x="143903" y="96253"/>
                  </a:lnTo>
                </a:path>
              </a:pathLst>
            </a:custGeom>
            <a:grpFill/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43" name="object 29">
              <a:extLst>
                <a:ext uri="{FF2B5EF4-FFF2-40B4-BE49-F238E27FC236}">
                  <a16:creationId xmlns:a16="http://schemas.microsoft.com/office/drawing/2014/main" id="{439581F1-B80E-646D-7121-9044F43B4A5D}"/>
                </a:ext>
              </a:extLst>
            </p:cNvPr>
            <p:cNvSpPr/>
            <p:nvPr/>
          </p:nvSpPr>
          <p:spPr bwMode="auto">
            <a:xfrm>
              <a:off x="5667155" y="2528745"/>
              <a:ext cx="175895" cy="220345"/>
            </a:xfrm>
            <a:custGeom>
              <a:avLst/>
              <a:gdLst/>
              <a:ahLst/>
              <a:cxnLst/>
              <a:rect l="l" t="t" r="r" b="b"/>
              <a:pathLst>
                <a:path w="175895" h="220344" extrusionOk="0">
                  <a:moveTo>
                    <a:pt x="0" y="220192"/>
                  </a:moveTo>
                  <a:lnTo>
                    <a:pt x="175564" y="0"/>
                  </a:lnTo>
                </a:path>
              </a:pathLst>
            </a:custGeom>
            <a:grpFill/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1E7E3FF-6F9D-B2BB-F80C-8360CCA176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6716" y="304800"/>
            <a:ext cx="2143237" cy="5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6C0B936-3E63-B2F6-3AA3-2A896A3A6E8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object 3">
            <a:extLst>
              <a:ext uri="{FF2B5EF4-FFF2-40B4-BE49-F238E27FC236}">
                <a16:creationId xmlns:a16="http://schemas.microsoft.com/office/drawing/2014/main" id="{FFF58024-BF78-3F15-FA33-7784EAC1138D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0" y="0"/>
            <a:ext cx="1110691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C2B63-1197-D21F-083F-343B591A1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816" y="2235025"/>
            <a:ext cx="7158184" cy="4013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329544-3850-5D99-1BFE-3442404E8F79}"/>
              </a:ext>
            </a:extLst>
          </p:cNvPr>
          <p:cNvSpPr/>
          <p:nvPr/>
        </p:nvSpPr>
        <p:spPr bwMode="auto">
          <a:xfrm>
            <a:off x="1812481" y="202168"/>
            <a:ext cx="7313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1F3A73"/>
                </a:solidFill>
                <a:latin typeface="Arial"/>
                <a:cs typeface="Arial"/>
              </a:rPr>
              <a:t>НАСТРОЙКА ВИДЖЕТОВ ПРОИСХОДИТ ЧЕРЕЗ КОНСТРУКТОР, </a:t>
            </a: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который может изменить как общее для всех представление, так и частное для конкретного пользователя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2ED08E-43AC-B0FD-0FA1-BF93136EE8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76944" y="6408817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17</a:t>
            </a:fld>
            <a:endParaRPr lang="ru-RU" sz="1200">
              <a:solidFill>
                <a:srgbClr val="0071BE"/>
              </a:solidFill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9FB9AEF-487D-0B78-E89E-F30C56EE8C1B}"/>
              </a:ext>
            </a:extLst>
          </p:cNvPr>
          <p:cNvGrpSpPr/>
          <p:nvPr/>
        </p:nvGrpSpPr>
        <p:grpSpPr bwMode="auto">
          <a:xfrm>
            <a:off x="826167" y="6286500"/>
            <a:ext cx="10610127" cy="381123"/>
            <a:chOff x="826167" y="6286500"/>
            <a:chExt cx="10610127" cy="38112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309EAE3-90D6-E06A-3129-2B43E7977741}"/>
                </a:ext>
              </a:extLst>
            </p:cNvPr>
            <p:cNvGrpSpPr/>
            <p:nvPr/>
          </p:nvGrpSpPr>
          <p:grpSpPr bwMode="auto">
            <a:xfrm>
              <a:off x="826167" y="6368110"/>
              <a:ext cx="2322282" cy="276999"/>
              <a:chOff x="812358" y="6370820"/>
              <a:chExt cx="2322282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B0BA04-82B9-D4FC-3FEE-E318615E8143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20" name="Picture 2" descr="Проектная ПРАКТИКА">
                <a:extLst>
                  <a:ext uri="{FF2B5EF4-FFF2-40B4-BE49-F238E27FC236}">
                    <a16:creationId xmlns:a16="http://schemas.microsoft.com/office/drawing/2014/main" id="{35C74B5E-D365-3419-FBE0-E48A9C5275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076F679-4879-BEA2-D3FC-1CEBE36E11F3}"/>
                </a:ext>
              </a:extLst>
            </p:cNvPr>
            <p:cNvGrpSpPr/>
            <p:nvPr/>
          </p:nvGrpSpPr>
          <p:grpSpPr bwMode="auto">
            <a:xfrm>
              <a:off x="9788278" y="6390624"/>
              <a:ext cx="1648017" cy="276999"/>
              <a:chOff x="9788278" y="6593935"/>
              <a:chExt cx="1648017" cy="27699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95BD07-3199-FDD2-9417-8039A231A0A4}"/>
                  </a:ext>
                </a:extLst>
              </p:cNvPr>
              <p:cNvSpPr txBox="1"/>
              <p:nvPr/>
            </p:nvSpPr>
            <p:spPr bwMode="auto">
              <a:xfrm>
                <a:off x="9955249" y="6593935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21" name="Рисунок 20" descr="Земля">
                <a:extLst>
                  <a:ext uri="{FF2B5EF4-FFF2-40B4-BE49-F238E27FC236}">
                    <a16:creationId xmlns:a16="http://schemas.microsoft.com/office/drawing/2014/main" id="{8740CA6C-080D-8743-5240-2950A5335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9788278" y="6624809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225433BD-08D9-1965-82F8-B6E8AEA27AB1}"/>
                </a:ext>
              </a:extLst>
            </p:cNvPr>
            <p:cNvGrpSpPr/>
            <p:nvPr/>
          </p:nvGrpSpPr>
          <p:grpSpPr bwMode="auto">
            <a:xfrm>
              <a:off x="5354175" y="6286500"/>
              <a:ext cx="1884825" cy="369332"/>
              <a:chOff x="5138709" y="6286312"/>
              <a:chExt cx="1884825" cy="369332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3B9F5AE7-7EDD-471C-DA15-4295FC41D74D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94625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24" name="Рисунок 23" descr="Телефонная трубка">
                <a:extLst>
                  <a:ext uri="{FF2B5EF4-FFF2-40B4-BE49-F238E27FC236}">
                    <a16:creationId xmlns:a16="http://schemas.microsoft.com/office/drawing/2014/main" id="{43A3D632-5B6C-D680-BD27-D190FFDE6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pic>
        <p:nvPicPr>
          <p:cNvPr id="8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CCC225-245B-9805-EC74-526DD2B02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67" y="2107183"/>
            <a:ext cx="6534225" cy="3438324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DB471B1-0EA8-A572-B04D-B67C5EEE56B2}"/>
              </a:ext>
            </a:extLst>
          </p:cNvPr>
          <p:cNvGrpSpPr/>
          <p:nvPr/>
        </p:nvGrpSpPr>
        <p:grpSpPr>
          <a:xfrm>
            <a:off x="691095" y="376477"/>
            <a:ext cx="993873" cy="1147523"/>
            <a:chOff x="1042559" y="1833056"/>
            <a:chExt cx="1753870" cy="2025014"/>
          </a:xfrm>
        </p:grpSpPr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A6B3C660-C244-5DAC-DAE8-83F958599D82}"/>
                </a:ext>
              </a:extLst>
            </p:cNvPr>
            <p:cNvSpPr/>
            <p:nvPr/>
          </p:nvSpPr>
          <p:spPr bwMode="auto">
            <a:xfrm>
              <a:off x="1042559" y="1833056"/>
              <a:ext cx="1753870" cy="2025014"/>
            </a:xfrm>
            <a:custGeom>
              <a:avLst/>
              <a:gdLst/>
              <a:ahLst/>
              <a:cxnLst/>
              <a:rect l="l" t="t" r="r" b="b"/>
              <a:pathLst>
                <a:path w="1753870" h="2025014" extrusionOk="0">
                  <a:moveTo>
                    <a:pt x="945337" y="1302816"/>
                  </a:moveTo>
                  <a:lnTo>
                    <a:pt x="808088" y="1302816"/>
                  </a:lnTo>
                  <a:lnTo>
                    <a:pt x="808088" y="1394955"/>
                  </a:lnTo>
                  <a:lnTo>
                    <a:pt x="945337" y="1394955"/>
                  </a:lnTo>
                  <a:lnTo>
                    <a:pt x="945337" y="1302816"/>
                  </a:lnTo>
                  <a:close/>
                </a:path>
                <a:path w="1753870" h="2025014" extrusionOk="0">
                  <a:moveTo>
                    <a:pt x="1392123" y="627557"/>
                  </a:moveTo>
                  <a:lnTo>
                    <a:pt x="361276" y="627557"/>
                  </a:lnTo>
                  <a:lnTo>
                    <a:pt x="361276" y="1239316"/>
                  </a:lnTo>
                  <a:lnTo>
                    <a:pt x="1392123" y="1239316"/>
                  </a:lnTo>
                  <a:lnTo>
                    <a:pt x="1392123" y="627557"/>
                  </a:lnTo>
                  <a:close/>
                </a:path>
                <a:path w="1753870" h="2025014" extrusionOk="0">
                  <a:moveTo>
                    <a:pt x="1753412" y="506171"/>
                  </a:moveTo>
                  <a:lnTo>
                    <a:pt x="1455623" y="334251"/>
                  </a:lnTo>
                  <a:lnTo>
                    <a:pt x="1455623" y="595807"/>
                  </a:lnTo>
                  <a:lnTo>
                    <a:pt x="1455623" y="1271066"/>
                  </a:lnTo>
                  <a:lnTo>
                    <a:pt x="1453134" y="1283436"/>
                  </a:lnTo>
                  <a:lnTo>
                    <a:pt x="1446326" y="1293520"/>
                  </a:lnTo>
                  <a:lnTo>
                    <a:pt x="1436230" y="1300327"/>
                  </a:lnTo>
                  <a:lnTo>
                    <a:pt x="1423873" y="1302816"/>
                  </a:lnTo>
                  <a:lnTo>
                    <a:pt x="1008824" y="1302816"/>
                  </a:lnTo>
                  <a:lnTo>
                    <a:pt x="1008824" y="1397088"/>
                  </a:lnTo>
                  <a:lnTo>
                    <a:pt x="1423873" y="1397088"/>
                  </a:lnTo>
                  <a:lnTo>
                    <a:pt x="1436230" y="1399590"/>
                  </a:lnTo>
                  <a:lnTo>
                    <a:pt x="1446326" y="1406385"/>
                  </a:lnTo>
                  <a:lnTo>
                    <a:pt x="1453134" y="1416481"/>
                  </a:lnTo>
                  <a:lnTo>
                    <a:pt x="1455623" y="1428838"/>
                  </a:lnTo>
                  <a:lnTo>
                    <a:pt x="1453134" y="1441208"/>
                  </a:lnTo>
                  <a:lnTo>
                    <a:pt x="1446326" y="1451292"/>
                  </a:lnTo>
                  <a:lnTo>
                    <a:pt x="1436230" y="1458099"/>
                  </a:lnTo>
                  <a:lnTo>
                    <a:pt x="1423873" y="1460588"/>
                  </a:lnTo>
                  <a:lnTo>
                    <a:pt x="329526" y="1460588"/>
                  </a:lnTo>
                  <a:lnTo>
                    <a:pt x="317169" y="1458099"/>
                  </a:lnTo>
                  <a:lnTo>
                    <a:pt x="307073" y="1451292"/>
                  </a:lnTo>
                  <a:lnTo>
                    <a:pt x="300278" y="1441208"/>
                  </a:lnTo>
                  <a:lnTo>
                    <a:pt x="297776" y="1428838"/>
                  </a:lnTo>
                  <a:lnTo>
                    <a:pt x="300278" y="1416481"/>
                  </a:lnTo>
                  <a:lnTo>
                    <a:pt x="307073" y="1406385"/>
                  </a:lnTo>
                  <a:lnTo>
                    <a:pt x="317169" y="1399590"/>
                  </a:lnTo>
                  <a:lnTo>
                    <a:pt x="329526" y="1397088"/>
                  </a:lnTo>
                  <a:lnTo>
                    <a:pt x="744588" y="1397088"/>
                  </a:lnTo>
                  <a:lnTo>
                    <a:pt x="744588" y="1302816"/>
                  </a:lnTo>
                  <a:lnTo>
                    <a:pt x="329526" y="1302816"/>
                  </a:lnTo>
                  <a:lnTo>
                    <a:pt x="317169" y="1300327"/>
                  </a:lnTo>
                  <a:lnTo>
                    <a:pt x="307073" y="1293520"/>
                  </a:lnTo>
                  <a:lnTo>
                    <a:pt x="300278" y="1283436"/>
                  </a:lnTo>
                  <a:lnTo>
                    <a:pt x="297776" y="1271066"/>
                  </a:lnTo>
                  <a:lnTo>
                    <a:pt x="297776" y="595807"/>
                  </a:lnTo>
                  <a:lnTo>
                    <a:pt x="300278" y="583450"/>
                  </a:lnTo>
                  <a:lnTo>
                    <a:pt x="307073" y="573354"/>
                  </a:lnTo>
                  <a:lnTo>
                    <a:pt x="317169" y="566559"/>
                  </a:lnTo>
                  <a:lnTo>
                    <a:pt x="329526" y="564057"/>
                  </a:lnTo>
                  <a:lnTo>
                    <a:pt x="1423873" y="564057"/>
                  </a:lnTo>
                  <a:lnTo>
                    <a:pt x="1436230" y="566559"/>
                  </a:lnTo>
                  <a:lnTo>
                    <a:pt x="1446326" y="573354"/>
                  </a:lnTo>
                  <a:lnTo>
                    <a:pt x="1453134" y="583450"/>
                  </a:lnTo>
                  <a:lnTo>
                    <a:pt x="1455623" y="595807"/>
                  </a:lnTo>
                  <a:lnTo>
                    <a:pt x="1455623" y="334251"/>
                  </a:lnTo>
                  <a:lnTo>
                    <a:pt x="876706" y="0"/>
                  </a:lnTo>
                  <a:lnTo>
                    <a:pt x="0" y="506171"/>
                  </a:lnTo>
                  <a:lnTo>
                    <a:pt x="0" y="1518500"/>
                  </a:lnTo>
                  <a:lnTo>
                    <a:pt x="876706" y="2024659"/>
                  </a:lnTo>
                  <a:lnTo>
                    <a:pt x="1753412" y="1518500"/>
                  </a:lnTo>
                  <a:lnTo>
                    <a:pt x="1753412" y="1460588"/>
                  </a:lnTo>
                  <a:lnTo>
                    <a:pt x="1753412" y="564057"/>
                  </a:lnTo>
                  <a:lnTo>
                    <a:pt x="1753412" y="506171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dirty="0">
                <a:latin typeface="Arial"/>
              </a:endParaRPr>
            </a:p>
          </p:txBody>
        </p:sp>
        <p:pic>
          <p:nvPicPr>
            <p:cNvPr id="32" name="object 6">
              <a:extLst>
                <a:ext uri="{FF2B5EF4-FFF2-40B4-BE49-F238E27FC236}">
                  <a16:creationId xmlns:a16="http://schemas.microsoft.com/office/drawing/2014/main" id="{8F888829-86A1-86CC-EB9A-B75E6F7D67EE}"/>
                </a:ext>
              </a:extLst>
            </p:cNvPr>
            <p:cNvPicPr/>
            <p:nvPr/>
          </p:nvPicPr>
          <p:blipFill>
            <a:blip r:embed="rId8"/>
            <a:stretch/>
          </p:blipFill>
          <p:spPr bwMode="auto">
            <a:xfrm>
              <a:off x="1785291" y="2592459"/>
              <a:ext cx="235546" cy="154863"/>
            </a:xfrm>
            <a:prstGeom prst="rect">
              <a:avLst/>
            </a:prstGeom>
          </p:spPr>
        </p:pic>
        <p:sp>
          <p:nvSpPr>
            <p:cNvPr id="33" name="object 7">
              <a:extLst>
                <a:ext uri="{FF2B5EF4-FFF2-40B4-BE49-F238E27FC236}">
                  <a16:creationId xmlns:a16="http://schemas.microsoft.com/office/drawing/2014/main" id="{0E1C595A-9F0F-1A77-D31A-28EE84A23A04}"/>
                </a:ext>
              </a:extLst>
            </p:cNvPr>
            <p:cNvSpPr/>
            <p:nvPr/>
          </p:nvSpPr>
          <p:spPr bwMode="auto">
            <a:xfrm>
              <a:off x="1722148" y="2624202"/>
              <a:ext cx="394335" cy="359410"/>
            </a:xfrm>
            <a:custGeom>
              <a:avLst/>
              <a:gdLst/>
              <a:ahLst/>
              <a:cxnLst/>
              <a:rect l="l" t="t" r="r" b="b"/>
              <a:pathLst>
                <a:path w="394335" h="359410" extrusionOk="0">
                  <a:moveTo>
                    <a:pt x="212813" y="150520"/>
                  </a:moveTo>
                  <a:lnTo>
                    <a:pt x="209473" y="144678"/>
                  </a:lnTo>
                  <a:lnTo>
                    <a:pt x="150507" y="144678"/>
                  </a:lnTo>
                  <a:lnTo>
                    <a:pt x="146989" y="150520"/>
                  </a:lnTo>
                  <a:lnTo>
                    <a:pt x="149669" y="155206"/>
                  </a:lnTo>
                  <a:lnTo>
                    <a:pt x="173888" y="199809"/>
                  </a:lnTo>
                  <a:lnTo>
                    <a:pt x="176568" y="204825"/>
                  </a:lnTo>
                  <a:lnTo>
                    <a:pt x="183743" y="204660"/>
                  </a:lnTo>
                  <a:lnTo>
                    <a:pt x="212813" y="150520"/>
                  </a:lnTo>
                  <a:close/>
                </a:path>
                <a:path w="394335" h="359410" extrusionOk="0">
                  <a:moveTo>
                    <a:pt x="394233" y="17538"/>
                  </a:moveTo>
                  <a:lnTo>
                    <a:pt x="389051" y="11023"/>
                  </a:lnTo>
                  <a:lnTo>
                    <a:pt x="374523" y="8013"/>
                  </a:lnTo>
                  <a:lnTo>
                    <a:pt x="367512" y="11366"/>
                  </a:lnTo>
                  <a:lnTo>
                    <a:pt x="227685" y="274154"/>
                  </a:lnTo>
                  <a:lnTo>
                    <a:pt x="222173" y="277495"/>
                  </a:lnTo>
                  <a:lnTo>
                    <a:pt x="181254" y="277495"/>
                  </a:lnTo>
                  <a:lnTo>
                    <a:pt x="175564" y="273977"/>
                  </a:lnTo>
                  <a:lnTo>
                    <a:pt x="31242" y="3340"/>
                  </a:lnTo>
                  <a:lnTo>
                    <a:pt x="24218" y="0"/>
                  </a:lnTo>
                  <a:lnTo>
                    <a:pt x="5842" y="3009"/>
                  </a:lnTo>
                  <a:lnTo>
                    <a:pt x="0" y="10020"/>
                  </a:lnTo>
                  <a:lnTo>
                    <a:pt x="0" y="231051"/>
                  </a:lnTo>
                  <a:lnTo>
                    <a:pt x="178917" y="358355"/>
                  </a:lnTo>
                  <a:lnTo>
                    <a:pt x="186423" y="358851"/>
                  </a:lnTo>
                  <a:lnTo>
                    <a:pt x="387223" y="252768"/>
                  </a:lnTo>
                  <a:lnTo>
                    <a:pt x="389724" y="250431"/>
                  </a:lnTo>
                  <a:lnTo>
                    <a:pt x="393230" y="244741"/>
                  </a:lnTo>
                  <a:lnTo>
                    <a:pt x="394233" y="241236"/>
                  </a:lnTo>
                  <a:lnTo>
                    <a:pt x="394233" y="175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dirty="0">
                <a:latin typeface="Arial"/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01B1A73-11F9-7E72-892B-A05DD30876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6716" y="304800"/>
            <a:ext cx="2143237" cy="5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3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9432EB0-1938-ADDA-C4F2-9ED2020DF37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object 3">
            <a:extLst>
              <a:ext uri="{FF2B5EF4-FFF2-40B4-BE49-F238E27FC236}">
                <a16:creationId xmlns:a16="http://schemas.microsoft.com/office/drawing/2014/main" id="{576201BD-7EC9-0C77-2981-4632BAA72064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0" y="0"/>
            <a:ext cx="1110691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65CC0A-79F8-66BE-78C8-FA77B90E7355}"/>
              </a:ext>
            </a:extLst>
          </p:cNvPr>
          <p:cNvSpPr/>
          <p:nvPr/>
        </p:nvSpPr>
        <p:spPr bwMode="auto">
          <a:xfrm>
            <a:off x="602819" y="1084199"/>
            <a:ext cx="37988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1F3A73"/>
                </a:solidFill>
                <a:latin typeface="Arial"/>
                <a:cs typeface="Arial"/>
              </a:rPr>
              <a:t>ПОДКЛЮЧЕНИЕ ЧЕРЕЗ ПЛАТФОРМУ ПРИИСК ПОЗВОЛЯЕТ </a:t>
            </a:r>
          </a:p>
          <a:p>
            <a:pPr>
              <a:defRPr/>
            </a:pPr>
            <a:endParaRPr lang="ru-RU" sz="2400" b="1" dirty="0">
              <a:solidFill>
                <a:srgbClr val="1F3A73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обеспечить безопасность работы </a:t>
            </a:r>
          </a:p>
          <a:p>
            <a:pPr>
              <a:defRPr/>
            </a:pP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с данными, управлять качеством, а также подключать дополнительные источники данных / базы знаний / правила </a:t>
            </a:r>
          </a:p>
          <a:p>
            <a:pPr>
              <a:defRPr/>
            </a:pP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к обработке запросов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DE564A-C352-FBA6-7C00-7E000DA9FB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76944" y="6408817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18</a:t>
            </a:fld>
            <a:endParaRPr lang="ru-RU" sz="1200">
              <a:solidFill>
                <a:srgbClr val="0071BE"/>
              </a:solidFill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36451B58-B4F4-C7CF-5B26-B2D260B315E5}"/>
              </a:ext>
            </a:extLst>
          </p:cNvPr>
          <p:cNvGrpSpPr/>
          <p:nvPr/>
        </p:nvGrpSpPr>
        <p:grpSpPr bwMode="auto">
          <a:xfrm>
            <a:off x="826167" y="6286500"/>
            <a:ext cx="10610127" cy="381123"/>
            <a:chOff x="826167" y="6286500"/>
            <a:chExt cx="10610127" cy="38112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1F7E71E-1810-B3A9-8D70-706D68F83B1C}"/>
                </a:ext>
              </a:extLst>
            </p:cNvPr>
            <p:cNvGrpSpPr/>
            <p:nvPr/>
          </p:nvGrpSpPr>
          <p:grpSpPr bwMode="auto">
            <a:xfrm>
              <a:off x="826167" y="6368110"/>
              <a:ext cx="2322282" cy="276999"/>
              <a:chOff x="812358" y="6370820"/>
              <a:chExt cx="2322282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7DB63C-C039-3BA6-11B7-4F48ADEB5AED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20" name="Picture 2" descr="Проектная ПРАКТИКА">
                <a:extLst>
                  <a:ext uri="{FF2B5EF4-FFF2-40B4-BE49-F238E27FC236}">
                    <a16:creationId xmlns:a16="http://schemas.microsoft.com/office/drawing/2014/main" id="{AE37F8E1-7A9B-F27B-5940-E1571D60E8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F85193C-6F75-F655-FDCB-118713253D9B}"/>
                </a:ext>
              </a:extLst>
            </p:cNvPr>
            <p:cNvGrpSpPr/>
            <p:nvPr/>
          </p:nvGrpSpPr>
          <p:grpSpPr bwMode="auto">
            <a:xfrm>
              <a:off x="9788278" y="6390624"/>
              <a:ext cx="1648017" cy="276999"/>
              <a:chOff x="9788278" y="6593935"/>
              <a:chExt cx="1648017" cy="27699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5078DA-4CC5-94C9-5794-11E748E07099}"/>
                  </a:ext>
                </a:extLst>
              </p:cNvPr>
              <p:cNvSpPr txBox="1"/>
              <p:nvPr/>
            </p:nvSpPr>
            <p:spPr bwMode="auto">
              <a:xfrm>
                <a:off x="9955249" y="6593935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21" name="Рисунок 20" descr="Земля">
                <a:extLst>
                  <a:ext uri="{FF2B5EF4-FFF2-40B4-BE49-F238E27FC236}">
                    <a16:creationId xmlns:a16="http://schemas.microsoft.com/office/drawing/2014/main" id="{D961C4DC-3FF1-1D08-8776-71B39E98B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9788278" y="6624809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9CDF56AB-C985-A65D-8027-40AF609FB5C7}"/>
                </a:ext>
              </a:extLst>
            </p:cNvPr>
            <p:cNvGrpSpPr/>
            <p:nvPr/>
          </p:nvGrpSpPr>
          <p:grpSpPr bwMode="auto">
            <a:xfrm>
              <a:off x="5354175" y="6286500"/>
              <a:ext cx="1884825" cy="369332"/>
              <a:chOff x="5138709" y="6286312"/>
              <a:chExt cx="1884825" cy="369332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77BFFA4A-DCB8-1C78-2158-47E0388BBC9F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94625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24" name="Рисунок 23" descr="Телефонная трубка">
                <a:extLst>
                  <a:ext uri="{FF2B5EF4-FFF2-40B4-BE49-F238E27FC236}">
                    <a16:creationId xmlns:a16="http://schemas.microsoft.com/office/drawing/2014/main" id="{DD64A9A6-CB5D-BBF6-74A1-AB33F853F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grpSp>
        <p:nvGrpSpPr>
          <p:cNvPr id="13" name="object 6">
            <a:extLst>
              <a:ext uri="{FF2B5EF4-FFF2-40B4-BE49-F238E27FC236}">
                <a16:creationId xmlns:a16="http://schemas.microsoft.com/office/drawing/2014/main" id="{A8CEDEBC-24F4-7565-D6AC-05ADDB24397D}"/>
              </a:ext>
            </a:extLst>
          </p:cNvPr>
          <p:cNvGrpSpPr/>
          <p:nvPr/>
        </p:nvGrpSpPr>
        <p:grpSpPr bwMode="auto">
          <a:xfrm>
            <a:off x="10546820" y="735019"/>
            <a:ext cx="1345518" cy="333914"/>
            <a:chOff x="814890" y="739677"/>
            <a:chExt cx="2942522" cy="730238"/>
          </a:xfrm>
        </p:grpSpPr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18494232-CB89-1FAB-6A04-F32C75AB371D}"/>
                </a:ext>
              </a:extLst>
            </p:cNvPr>
            <p:cNvSpPr/>
            <p:nvPr/>
          </p:nvSpPr>
          <p:spPr bwMode="auto">
            <a:xfrm>
              <a:off x="935985" y="739677"/>
              <a:ext cx="436245" cy="290830"/>
            </a:xfrm>
            <a:custGeom>
              <a:avLst/>
              <a:gdLst/>
              <a:ahLst/>
              <a:cxnLst/>
              <a:rect l="l" t="t" r="r" b="b"/>
              <a:pathLst>
                <a:path w="436244" h="290830" extrusionOk="0">
                  <a:moveTo>
                    <a:pt x="290366" y="0"/>
                  </a:moveTo>
                  <a:lnTo>
                    <a:pt x="284727" y="0"/>
                  </a:lnTo>
                  <a:lnTo>
                    <a:pt x="279088" y="0"/>
                  </a:lnTo>
                  <a:lnTo>
                    <a:pt x="273462" y="304"/>
                  </a:lnTo>
                  <a:lnTo>
                    <a:pt x="267506" y="1562"/>
                  </a:lnTo>
                  <a:lnTo>
                    <a:pt x="11054" y="45085"/>
                  </a:lnTo>
                  <a:lnTo>
                    <a:pt x="5139" y="47504"/>
                  </a:lnTo>
                  <a:lnTo>
                    <a:pt x="1307" y="52212"/>
                  </a:lnTo>
                  <a:lnTo>
                    <a:pt x="0" y="58211"/>
                  </a:lnTo>
                  <a:lnTo>
                    <a:pt x="1656" y="64503"/>
                  </a:lnTo>
                  <a:lnTo>
                    <a:pt x="123780" y="286842"/>
                  </a:lnTo>
                  <a:lnTo>
                    <a:pt x="129723" y="290296"/>
                  </a:lnTo>
                  <a:lnTo>
                    <a:pt x="301008" y="290296"/>
                  </a:lnTo>
                  <a:lnTo>
                    <a:pt x="306964" y="286537"/>
                  </a:lnTo>
                  <a:lnTo>
                    <a:pt x="434714" y="47904"/>
                  </a:lnTo>
                  <a:lnTo>
                    <a:pt x="436249" y="41836"/>
                  </a:lnTo>
                  <a:lnTo>
                    <a:pt x="434993" y="35972"/>
                  </a:lnTo>
                  <a:lnTo>
                    <a:pt x="431328" y="31223"/>
                  </a:lnTo>
                  <a:lnTo>
                    <a:pt x="425633" y="28498"/>
                  </a:lnTo>
                  <a:lnTo>
                    <a:pt x="296004" y="622"/>
                  </a:lnTo>
                  <a:lnTo>
                    <a:pt x="290366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C7C5F029-7E0B-8C01-E032-383C9E2C07F5}"/>
                </a:ext>
              </a:extLst>
            </p:cNvPr>
            <p:cNvPicPr/>
            <p:nvPr/>
          </p:nvPicPr>
          <p:blipFill>
            <a:blip r:embed="rId6"/>
            <a:stretch/>
          </p:blipFill>
          <p:spPr bwMode="auto">
            <a:xfrm>
              <a:off x="1093750" y="1070362"/>
              <a:ext cx="116957" cy="110282"/>
            </a:xfrm>
            <a:prstGeom prst="rect">
              <a:avLst/>
            </a:prstGeom>
          </p:spPr>
        </p:pic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377FDA65-7339-0C9B-903C-BCFE3E149C92}"/>
                </a:ext>
              </a:extLst>
            </p:cNvPr>
            <p:cNvSpPr/>
            <p:nvPr/>
          </p:nvSpPr>
          <p:spPr bwMode="auto">
            <a:xfrm>
              <a:off x="814890" y="801260"/>
              <a:ext cx="739140" cy="668655"/>
            </a:xfrm>
            <a:custGeom>
              <a:avLst/>
              <a:gdLst/>
              <a:ahLst/>
              <a:cxnLst/>
              <a:rect l="l" t="t" r="r" b="b"/>
              <a:pathLst>
                <a:path w="739140" h="668655" extrusionOk="0">
                  <a:moveTo>
                    <a:pt x="42010" y="0"/>
                  </a:moveTo>
                  <a:lnTo>
                    <a:pt x="1962" y="20955"/>
                  </a:lnTo>
                  <a:lnTo>
                    <a:pt x="0" y="31741"/>
                  </a:lnTo>
                  <a:lnTo>
                    <a:pt x="0" y="431016"/>
                  </a:lnTo>
                  <a:lnTo>
                    <a:pt x="324726" y="662436"/>
                  </a:lnTo>
                  <a:lnTo>
                    <a:pt x="342539" y="668424"/>
                  </a:lnTo>
                  <a:lnTo>
                    <a:pt x="351985" y="667676"/>
                  </a:lnTo>
                  <a:lnTo>
                    <a:pt x="361048" y="664315"/>
                  </a:lnTo>
                  <a:lnTo>
                    <a:pt x="725855" y="471720"/>
                  </a:lnTo>
                  <a:lnTo>
                    <a:pt x="730554" y="467338"/>
                  </a:lnTo>
                  <a:lnTo>
                    <a:pt x="733679" y="462017"/>
                  </a:lnTo>
                  <a:lnTo>
                    <a:pt x="737133" y="456696"/>
                  </a:lnTo>
                  <a:lnTo>
                    <a:pt x="739000" y="450117"/>
                  </a:lnTo>
                  <a:lnTo>
                    <a:pt x="739000" y="44885"/>
                  </a:lnTo>
                  <a:lnTo>
                    <a:pt x="705447" y="15299"/>
                  </a:lnTo>
                  <a:lnTo>
                    <a:pt x="696337" y="17915"/>
                  </a:lnTo>
                  <a:lnTo>
                    <a:pt x="688518" y="23292"/>
                  </a:lnTo>
                  <a:lnTo>
                    <a:pt x="682637" y="31106"/>
                  </a:lnTo>
                  <a:lnTo>
                    <a:pt x="432447" y="501476"/>
                  </a:lnTo>
                  <a:lnTo>
                    <a:pt x="427391" y="508431"/>
                  </a:lnTo>
                  <a:lnTo>
                    <a:pt x="420897" y="513652"/>
                  </a:lnTo>
                  <a:lnTo>
                    <a:pt x="413288" y="516935"/>
                  </a:lnTo>
                  <a:lnTo>
                    <a:pt x="404888" y="518075"/>
                  </a:lnTo>
                  <a:lnTo>
                    <a:pt x="351345" y="518075"/>
                  </a:lnTo>
                  <a:lnTo>
                    <a:pt x="64820" y="16082"/>
                  </a:lnTo>
                  <a:lnTo>
                    <a:pt x="58939" y="8251"/>
                  </a:lnTo>
                  <a:lnTo>
                    <a:pt x="51120" y="2802"/>
                  </a:lnTo>
                  <a:lnTo>
                    <a:pt x="42010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26" name="object 10">
              <a:extLst>
                <a:ext uri="{FF2B5EF4-FFF2-40B4-BE49-F238E27FC236}">
                  <a16:creationId xmlns:a16="http://schemas.microsoft.com/office/drawing/2014/main" id="{4F8F1013-E1FA-2BE4-E51A-7A4180B57208}"/>
                </a:ext>
              </a:extLst>
            </p:cNvPr>
            <p:cNvPicPr/>
            <p:nvPr/>
          </p:nvPicPr>
          <p:blipFill>
            <a:blip r:embed="rId7"/>
            <a:stretch/>
          </p:blipFill>
          <p:spPr bwMode="auto">
            <a:xfrm>
              <a:off x="1767603" y="913033"/>
              <a:ext cx="1989809" cy="314654"/>
            </a:xfrm>
            <a:prstGeom prst="rect">
              <a:avLst/>
            </a:prstGeom>
          </p:spPr>
        </p:pic>
      </p:grpSp>
      <p:grpSp>
        <p:nvGrpSpPr>
          <p:cNvPr id="6" name="object 3">
            <a:extLst>
              <a:ext uri="{FF2B5EF4-FFF2-40B4-BE49-F238E27FC236}">
                <a16:creationId xmlns:a16="http://schemas.microsoft.com/office/drawing/2014/main" id="{BB378881-1293-0E10-F05E-8D85380896B7}"/>
              </a:ext>
            </a:extLst>
          </p:cNvPr>
          <p:cNvGrpSpPr/>
          <p:nvPr/>
        </p:nvGrpSpPr>
        <p:grpSpPr bwMode="auto">
          <a:xfrm>
            <a:off x="4324264" y="232523"/>
            <a:ext cx="8024617" cy="6381313"/>
            <a:chOff x="516636" y="1048003"/>
            <a:chExt cx="6435462" cy="5605271"/>
          </a:xfrm>
        </p:grpSpPr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D9699967-DA9A-68CE-6113-ABF9CB0D4D15}"/>
                </a:ext>
              </a:extLst>
            </p:cNvPr>
            <p:cNvPicPr/>
            <p:nvPr/>
          </p:nvPicPr>
          <p:blipFill>
            <a:blip r:embed="rId8"/>
            <a:stretch/>
          </p:blipFill>
          <p:spPr bwMode="auto">
            <a:xfrm>
              <a:off x="516636" y="1048003"/>
              <a:ext cx="6342887" cy="5605271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FC8BA726-6A10-05C9-2A93-9DCFB48DDB19}"/>
                </a:ext>
              </a:extLst>
            </p:cNvPr>
            <p:cNvPicPr/>
            <p:nvPr/>
          </p:nvPicPr>
          <p:blipFill>
            <a:blip r:embed="rId9"/>
            <a:stretch/>
          </p:blipFill>
          <p:spPr bwMode="auto">
            <a:xfrm>
              <a:off x="620826" y="1150305"/>
              <a:ext cx="6331272" cy="5033325"/>
            </a:xfrm>
            <a:prstGeom prst="rect">
              <a:avLst/>
            </a:prstGeom>
          </p:spPr>
        </p:pic>
      </p:grp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693373-E806-C4A5-F668-8FEFCF719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1702" y="630920"/>
            <a:ext cx="7291698" cy="3941080"/>
          </a:xfrm>
          <a:prstGeom prst="roundRect">
            <a:avLst>
              <a:gd name="adj" fmla="val 1221"/>
            </a:avLst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BD3F42B-CAEE-516D-8F92-8C4E702C74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0462"/>
            <a:ext cx="2481713" cy="5161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B1DBE6-764A-C20E-F52D-970BA54B3B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156" y="2940119"/>
            <a:ext cx="1270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9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02F056E-72E8-8848-0399-5B5A6AE3922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9CECC9-C806-A424-179F-65E1246A6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28"/>
          <a:stretch/>
        </p:blipFill>
        <p:spPr>
          <a:xfrm>
            <a:off x="5432665" y="-38744"/>
            <a:ext cx="6851358" cy="69678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701CD0-458B-3CF7-3F5E-B62D71B5D6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30" t="-273" r="6175" b="273"/>
          <a:stretch/>
        </p:blipFill>
        <p:spPr>
          <a:xfrm>
            <a:off x="8372" y="-109802"/>
            <a:ext cx="7874473" cy="696780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C4867214-ED1B-DA8E-20C2-66D6E9E8660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33027" y="678313"/>
            <a:ext cx="599637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b="1" dirty="0">
                <a:solidFill>
                  <a:srgbClr val="1F3A73"/>
                </a:solidFill>
                <a:ea typeface="+mn-ea"/>
              </a:rPr>
              <a:t>ВКЛЮЧЕНИЕ ИИ В РАБОТУ ИСУП ПОЗВОЛЯЕТ: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C23DB3A-649C-F0E3-F262-23360957C195}"/>
              </a:ext>
            </a:extLst>
          </p:cNvPr>
          <p:cNvSpPr txBox="1"/>
          <p:nvPr/>
        </p:nvSpPr>
        <p:spPr bwMode="auto">
          <a:xfrm>
            <a:off x="1903683" y="1951118"/>
            <a:ext cx="4878117" cy="2261517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Получить дополнительные эффекты в качестве и своевременности управленческих решений за счет быстрой обработки большого объема данных</a:t>
            </a: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98E047C4-E0F5-8E2E-273D-FAD5AD0D700D}"/>
              </a:ext>
            </a:extLst>
          </p:cNvPr>
          <p:cNvGrpSpPr/>
          <p:nvPr/>
        </p:nvGrpSpPr>
        <p:grpSpPr bwMode="auto">
          <a:xfrm>
            <a:off x="901051" y="0"/>
            <a:ext cx="10330815" cy="0"/>
            <a:chOff x="901051" y="0"/>
            <a:chExt cx="10330815" cy="0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982B35D-A304-3CAF-31F9-5FE2B053370E}"/>
                </a:ext>
              </a:extLst>
            </p:cNvPr>
            <p:cNvSpPr/>
            <p:nvPr/>
          </p:nvSpPr>
          <p:spPr bwMode="auto">
            <a:xfrm>
              <a:off x="901051" y="0"/>
              <a:ext cx="2424430" cy="0"/>
            </a:xfrm>
            <a:custGeom>
              <a:avLst/>
              <a:gdLst/>
              <a:ahLst/>
              <a:cxnLst/>
              <a:rect l="l" t="t" r="r" b="b"/>
              <a:pathLst>
                <a:path w="2424429" extrusionOk="0">
                  <a:moveTo>
                    <a:pt x="2424036" y="0"/>
                  </a:moveTo>
                  <a:lnTo>
                    <a:pt x="0" y="0"/>
                  </a:lnTo>
                  <a:lnTo>
                    <a:pt x="2424036" y="0"/>
                  </a:lnTo>
                  <a:close/>
                </a:path>
              </a:pathLst>
            </a:custGeom>
            <a:solidFill>
              <a:srgbClr val="C02C4D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822770D4-B480-4F30-A5FB-352CEFC9C493}"/>
                </a:ext>
              </a:extLst>
            </p:cNvPr>
            <p:cNvSpPr/>
            <p:nvPr/>
          </p:nvSpPr>
          <p:spPr bwMode="auto">
            <a:xfrm>
              <a:off x="3533978" y="0"/>
              <a:ext cx="2424430" cy="0"/>
            </a:xfrm>
            <a:custGeom>
              <a:avLst/>
              <a:gdLst/>
              <a:ahLst/>
              <a:cxnLst/>
              <a:rect l="l" t="t" r="r" b="b"/>
              <a:pathLst>
                <a:path w="2424429" extrusionOk="0">
                  <a:moveTo>
                    <a:pt x="2424036" y="0"/>
                  </a:moveTo>
                  <a:lnTo>
                    <a:pt x="0" y="0"/>
                  </a:lnTo>
                  <a:lnTo>
                    <a:pt x="2424036" y="0"/>
                  </a:lnTo>
                  <a:close/>
                </a:path>
              </a:pathLst>
            </a:custGeom>
            <a:solidFill>
              <a:srgbClr val="DDB438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41F5034-FCB9-C530-3C0E-5B53172564D1}"/>
                </a:ext>
              </a:extLst>
            </p:cNvPr>
            <p:cNvSpPr/>
            <p:nvPr/>
          </p:nvSpPr>
          <p:spPr bwMode="auto">
            <a:xfrm>
              <a:off x="6166904" y="0"/>
              <a:ext cx="2424430" cy="0"/>
            </a:xfrm>
            <a:custGeom>
              <a:avLst/>
              <a:gdLst/>
              <a:ahLst/>
              <a:cxnLst/>
              <a:rect l="l" t="t" r="r" b="b"/>
              <a:pathLst>
                <a:path w="2424429" extrusionOk="0">
                  <a:moveTo>
                    <a:pt x="2424036" y="0"/>
                  </a:moveTo>
                  <a:lnTo>
                    <a:pt x="0" y="0"/>
                  </a:lnTo>
                  <a:lnTo>
                    <a:pt x="2424036" y="0"/>
                  </a:lnTo>
                  <a:close/>
                </a:path>
              </a:pathLst>
            </a:custGeom>
            <a:solidFill>
              <a:srgbClr val="60458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DED5456-39E3-CA3A-08B6-C12CF5DBF43F}"/>
                </a:ext>
              </a:extLst>
            </p:cNvPr>
            <p:cNvSpPr/>
            <p:nvPr/>
          </p:nvSpPr>
          <p:spPr bwMode="auto">
            <a:xfrm>
              <a:off x="8807421" y="0"/>
              <a:ext cx="2424430" cy="0"/>
            </a:xfrm>
            <a:custGeom>
              <a:avLst/>
              <a:gdLst/>
              <a:ahLst/>
              <a:cxnLst/>
              <a:rect l="l" t="t" r="r" b="b"/>
              <a:pathLst>
                <a:path w="2424429" extrusionOk="0">
                  <a:moveTo>
                    <a:pt x="2424036" y="0"/>
                  </a:moveTo>
                  <a:lnTo>
                    <a:pt x="0" y="0"/>
                  </a:lnTo>
                  <a:lnTo>
                    <a:pt x="2424036" y="0"/>
                  </a:lnTo>
                  <a:close/>
                </a:path>
              </a:pathLst>
            </a:custGeom>
            <a:solidFill>
              <a:srgbClr val="6BAA9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DADDCB3-E3C8-6C13-8A6D-7A86ECAF462D}"/>
              </a:ext>
            </a:extLst>
          </p:cNvPr>
          <p:cNvGrpSpPr/>
          <p:nvPr/>
        </p:nvGrpSpPr>
        <p:grpSpPr bwMode="auto">
          <a:xfrm>
            <a:off x="688937" y="2136134"/>
            <a:ext cx="463923" cy="535581"/>
            <a:chOff x="787451" y="2613512"/>
            <a:chExt cx="485066" cy="559990"/>
          </a:xfrm>
        </p:grpSpPr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B1BC3D3B-8926-7102-0310-E6A1E33ED7AD}"/>
                </a:ext>
              </a:extLst>
            </p:cNvPr>
            <p:cNvSpPr/>
            <p:nvPr/>
          </p:nvSpPr>
          <p:spPr bwMode="auto">
            <a:xfrm flipH="1" flipV="1">
              <a:off x="787451" y="2613512"/>
              <a:ext cx="485066" cy="559990"/>
            </a:xfrm>
            <a:custGeom>
              <a:avLst/>
              <a:gdLst/>
              <a:ahLst/>
              <a:cxnLst/>
              <a:rect l="l" t="t" r="r" b="b"/>
              <a:pathLst>
                <a:path w="1430654" h="1651635" extrusionOk="0">
                  <a:moveTo>
                    <a:pt x="715048" y="0"/>
                  </a:moveTo>
                  <a:lnTo>
                    <a:pt x="0" y="412838"/>
                  </a:lnTo>
                  <a:lnTo>
                    <a:pt x="0" y="1238516"/>
                  </a:lnTo>
                  <a:lnTo>
                    <a:pt x="715048" y="1651342"/>
                  </a:lnTo>
                  <a:lnTo>
                    <a:pt x="1430108" y="1238516"/>
                  </a:lnTo>
                  <a:lnTo>
                    <a:pt x="1430108" y="412838"/>
                  </a:lnTo>
                  <a:lnTo>
                    <a:pt x="715048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grpSp>
          <p:nvGrpSpPr>
            <p:cNvPr id="14" name="Group 1083">
              <a:extLst>
                <a:ext uri="{FF2B5EF4-FFF2-40B4-BE49-F238E27FC236}">
                  <a16:creationId xmlns:a16="http://schemas.microsoft.com/office/drawing/2014/main" id="{40D65636-76DE-037A-A139-65DAE3BB4C3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93906" y="2779676"/>
              <a:ext cx="272159" cy="220079"/>
              <a:chOff x="1126" y="1314"/>
              <a:chExt cx="324" cy="262"/>
            </a:xfrm>
            <a:solidFill>
              <a:schemeClr val="bg1"/>
            </a:solidFill>
          </p:grpSpPr>
          <p:sp>
            <p:nvSpPr>
              <p:cNvPr id="15" name="Freeform 1085">
                <a:extLst>
                  <a:ext uri="{FF2B5EF4-FFF2-40B4-BE49-F238E27FC236}">
                    <a16:creationId xmlns:a16="http://schemas.microsoft.com/office/drawing/2014/main" id="{5042B3FB-37E9-1FDD-5DC8-2EE81824FA63}"/>
                  </a:ext>
                </a:extLst>
              </p:cNvPr>
              <p:cNvSpPr/>
              <p:nvPr/>
            </p:nvSpPr>
            <p:spPr bwMode="auto">
              <a:xfrm>
                <a:off x="1272" y="1452"/>
                <a:ext cx="32" cy="38"/>
              </a:xfrm>
              <a:custGeom>
                <a:avLst/>
                <a:gdLst>
                  <a:gd name="T0" fmla="*/ 175 w 349"/>
                  <a:gd name="T1" fmla="*/ 0 h 421"/>
                  <a:gd name="T2" fmla="*/ 206 w 349"/>
                  <a:gd name="T3" fmla="*/ 2 h 421"/>
                  <a:gd name="T4" fmla="*/ 235 w 349"/>
                  <a:gd name="T5" fmla="*/ 9 h 421"/>
                  <a:gd name="T6" fmla="*/ 263 w 349"/>
                  <a:gd name="T7" fmla="*/ 22 h 421"/>
                  <a:gd name="T8" fmla="*/ 287 w 349"/>
                  <a:gd name="T9" fmla="*/ 40 h 421"/>
                  <a:gd name="T10" fmla="*/ 308 w 349"/>
                  <a:gd name="T11" fmla="*/ 60 h 421"/>
                  <a:gd name="T12" fmla="*/ 326 w 349"/>
                  <a:gd name="T13" fmla="*/ 84 h 421"/>
                  <a:gd name="T14" fmla="*/ 338 w 349"/>
                  <a:gd name="T15" fmla="*/ 111 h 421"/>
                  <a:gd name="T16" fmla="*/ 346 w 349"/>
                  <a:gd name="T17" fmla="*/ 140 h 421"/>
                  <a:gd name="T18" fmla="*/ 349 w 349"/>
                  <a:gd name="T19" fmla="*/ 171 h 421"/>
                  <a:gd name="T20" fmla="*/ 349 w 349"/>
                  <a:gd name="T21" fmla="*/ 249 h 421"/>
                  <a:gd name="T22" fmla="*/ 346 w 349"/>
                  <a:gd name="T23" fmla="*/ 280 h 421"/>
                  <a:gd name="T24" fmla="*/ 338 w 349"/>
                  <a:gd name="T25" fmla="*/ 309 h 421"/>
                  <a:gd name="T26" fmla="*/ 326 w 349"/>
                  <a:gd name="T27" fmla="*/ 336 h 421"/>
                  <a:gd name="T28" fmla="*/ 308 w 349"/>
                  <a:gd name="T29" fmla="*/ 360 h 421"/>
                  <a:gd name="T30" fmla="*/ 287 w 349"/>
                  <a:gd name="T31" fmla="*/ 381 h 421"/>
                  <a:gd name="T32" fmla="*/ 263 w 349"/>
                  <a:gd name="T33" fmla="*/ 398 h 421"/>
                  <a:gd name="T34" fmla="*/ 235 w 349"/>
                  <a:gd name="T35" fmla="*/ 410 h 421"/>
                  <a:gd name="T36" fmla="*/ 206 w 349"/>
                  <a:gd name="T37" fmla="*/ 419 h 421"/>
                  <a:gd name="T38" fmla="*/ 175 w 349"/>
                  <a:gd name="T39" fmla="*/ 421 h 421"/>
                  <a:gd name="T40" fmla="*/ 143 w 349"/>
                  <a:gd name="T41" fmla="*/ 419 h 421"/>
                  <a:gd name="T42" fmla="*/ 113 w 349"/>
                  <a:gd name="T43" fmla="*/ 410 h 421"/>
                  <a:gd name="T44" fmla="*/ 87 w 349"/>
                  <a:gd name="T45" fmla="*/ 398 h 421"/>
                  <a:gd name="T46" fmla="*/ 62 w 349"/>
                  <a:gd name="T47" fmla="*/ 381 h 421"/>
                  <a:gd name="T48" fmla="*/ 41 w 349"/>
                  <a:gd name="T49" fmla="*/ 360 h 421"/>
                  <a:gd name="T50" fmla="*/ 24 w 349"/>
                  <a:gd name="T51" fmla="*/ 336 h 421"/>
                  <a:gd name="T52" fmla="*/ 11 w 349"/>
                  <a:gd name="T53" fmla="*/ 309 h 421"/>
                  <a:gd name="T54" fmla="*/ 3 w 349"/>
                  <a:gd name="T55" fmla="*/ 280 h 421"/>
                  <a:gd name="T56" fmla="*/ 0 w 349"/>
                  <a:gd name="T57" fmla="*/ 249 h 421"/>
                  <a:gd name="T58" fmla="*/ 0 w 349"/>
                  <a:gd name="T59" fmla="*/ 171 h 421"/>
                  <a:gd name="T60" fmla="*/ 3 w 349"/>
                  <a:gd name="T61" fmla="*/ 140 h 421"/>
                  <a:gd name="T62" fmla="*/ 11 w 349"/>
                  <a:gd name="T63" fmla="*/ 111 h 421"/>
                  <a:gd name="T64" fmla="*/ 24 w 349"/>
                  <a:gd name="T65" fmla="*/ 84 h 421"/>
                  <a:gd name="T66" fmla="*/ 41 w 349"/>
                  <a:gd name="T67" fmla="*/ 60 h 421"/>
                  <a:gd name="T68" fmla="*/ 62 w 349"/>
                  <a:gd name="T69" fmla="*/ 40 h 421"/>
                  <a:gd name="T70" fmla="*/ 87 w 349"/>
                  <a:gd name="T71" fmla="*/ 22 h 421"/>
                  <a:gd name="T72" fmla="*/ 113 w 349"/>
                  <a:gd name="T73" fmla="*/ 9 h 421"/>
                  <a:gd name="T74" fmla="*/ 143 w 349"/>
                  <a:gd name="T75" fmla="*/ 2 h 421"/>
                  <a:gd name="T76" fmla="*/ 175 w 349"/>
                  <a:gd name="T77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49" h="421" extrusionOk="0">
                    <a:moveTo>
                      <a:pt x="175" y="0"/>
                    </a:moveTo>
                    <a:lnTo>
                      <a:pt x="206" y="2"/>
                    </a:lnTo>
                    <a:lnTo>
                      <a:pt x="235" y="9"/>
                    </a:lnTo>
                    <a:lnTo>
                      <a:pt x="263" y="22"/>
                    </a:lnTo>
                    <a:lnTo>
                      <a:pt x="287" y="40"/>
                    </a:lnTo>
                    <a:lnTo>
                      <a:pt x="308" y="60"/>
                    </a:lnTo>
                    <a:lnTo>
                      <a:pt x="326" y="84"/>
                    </a:lnTo>
                    <a:lnTo>
                      <a:pt x="338" y="111"/>
                    </a:lnTo>
                    <a:lnTo>
                      <a:pt x="346" y="140"/>
                    </a:lnTo>
                    <a:lnTo>
                      <a:pt x="349" y="171"/>
                    </a:lnTo>
                    <a:lnTo>
                      <a:pt x="349" y="249"/>
                    </a:lnTo>
                    <a:lnTo>
                      <a:pt x="346" y="280"/>
                    </a:lnTo>
                    <a:lnTo>
                      <a:pt x="338" y="309"/>
                    </a:lnTo>
                    <a:lnTo>
                      <a:pt x="326" y="336"/>
                    </a:lnTo>
                    <a:lnTo>
                      <a:pt x="308" y="360"/>
                    </a:lnTo>
                    <a:lnTo>
                      <a:pt x="287" y="381"/>
                    </a:lnTo>
                    <a:lnTo>
                      <a:pt x="263" y="398"/>
                    </a:lnTo>
                    <a:lnTo>
                      <a:pt x="235" y="410"/>
                    </a:lnTo>
                    <a:lnTo>
                      <a:pt x="206" y="419"/>
                    </a:lnTo>
                    <a:lnTo>
                      <a:pt x="175" y="421"/>
                    </a:lnTo>
                    <a:lnTo>
                      <a:pt x="143" y="419"/>
                    </a:lnTo>
                    <a:lnTo>
                      <a:pt x="113" y="410"/>
                    </a:lnTo>
                    <a:lnTo>
                      <a:pt x="87" y="398"/>
                    </a:lnTo>
                    <a:lnTo>
                      <a:pt x="62" y="381"/>
                    </a:lnTo>
                    <a:lnTo>
                      <a:pt x="41" y="360"/>
                    </a:lnTo>
                    <a:lnTo>
                      <a:pt x="24" y="336"/>
                    </a:lnTo>
                    <a:lnTo>
                      <a:pt x="11" y="309"/>
                    </a:lnTo>
                    <a:lnTo>
                      <a:pt x="3" y="280"/>
                    </a:lnTo>
                    <a:lnTo>
                      <a:pt x="0" y="249"/>
                    </a:lnTo>
                    <a:lnTo>
                      <a:pt x="0" y="171"/>
                    </a:lnTo>
                    <a:lnTo>
                      <a:pt x="3" y="140"/>
                    </a:lnTo>
                    <a:lnTo>
                      <a:pt x="11" y="111"/>
                    </a:lnTo>
                    <a:lnTo>
                      <a:pt x="24" y="84"/>
                    </a:lnTo>
                    <a:lnTo>
                      <a:pt x="41" y="60"/>
                    </a:lnTo>
                    <a:lnTo>
                      <a:pt x="62" y="40"/>
                    </a:lnTo>
                    <a:lnTo>
                      <a:pt x="87" y="22"/>
                    </a:lnTo>
                    <a:lnTo>
                      <a:pt x="113" y="9"/>
                    </a:lnTo>
                    <a:lnTo>
                      <a:pt x="143" y="2"/>
                    </a:lnTo>
                    <a:lnTo>
                      <a:pt x="1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pPr defTabSz="685783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latin typeface="Arial"/>
                </a:endParaRPr>
              </a:p>
            </p:txBody>
          </p:sp>
          <p:sp>
            <p:nvSpPr>
              <p:cNvPr id="16" name="Freeform 1086">
                <a:extLst>
                  <a:ext uri="{FF2B5EF4-FFF2-40B4-BE49-F238E27FC236}">
                    <a16:creationId xmlns:a16="http://schemas.microsoft.com/office/drawing/2014/main" id="{5DAD5E3A-6E96-275C-5FD5-65B3D2800FB6}"/>
                  </a:ext>
                </a:extLst>
              </p:cNvPr>
              <p:cNvSpPr/>
              <p:nvPr/>
            </p:nvSpPr>
            <p:spPr bwMode="auto">
              <a:xfrm>
                <a:off x="1133" y="1479"/>
                <a:ext cx="310" cy="97"/>
              </a:xfrm>
              <a:custGeom>
                <a:avLst/>
                <a:gdLst>
                  <a:gd name="T0" fmla="*/ 0 w 3415"/>
                  <a:gd name="T1" fmla="*/ 0 h 1067"/>
                  <a:gd name="T2" fmla="*/ 49 w 3415"/>
                  <a:gd name="T3" fmla="*/ 20 h 1067"/>
                  <a:gd name="T4" fmla="*/ 101 w 3415"/>
                  <a:gd name="T5" fmla="*/ 35 h 1067"/>
                  <a:gd name="T6" fmla="*/ 156 w 3415"/>
                  <a:gd name="T7" fmla="*/ 45 h 1067"/>
                  <a:gd name="T8" fmla="*/ 211 w 3415"/>
                  <a:gd name="T9" fmla="*/ 48 h 1067"/>
                  <a:gd name="T10" fmla="*/ 1413 w 3415"/>
                  <a:gd name="T11" fmla="*/ 48 h 1067"/>
                  <a:gd name="T12" fmla="*/ 1428 w 3415"/>
                  <a:gd name="T13" fmla="*/ 88 h 1067"/>
                  <a:gd name="T14" fmla="*/ 1449 w 3415"/>
                  <a:gd name="T15" fmla="*/ 125 h 1067"/>
                  <a:gd name="T16" fmla="*/ 1476 w 3415"/>
                  <a:gd name="T17" fmla="*/ 160 h 1067"/>
                  <a:gd name="T18" fmla="*/ 1507 w 3415"/>
                  <a:gd name="T19" fmla="*/ 189 h 1067"/>
                  <a:gd name="T20" fmla="*/ 1541 w 3415"/>
                  <a:gd name="T21" fmla="*/ 215 h 1067"/>
                  <a:gd name="T22" fmla="*/ 1578 w 3415"/>
                  <a:gd name="T23" fmla="*/ 236 h 1067"/>
                  <a:gd name="T24" fmla="*/ 1619 w 3415"/>
                  <a:gd name="T25" fmla="*/ 251 h 1067"/>
                  <a:gd name="T26" fmla="*/ 1662 w 3415"/>
                  <a:gd name="T27" fmla="*/ 261 h 1067"/>
                  <a:gd name="T28" fmla="*/ 1708 w 3415"/>
                  <a:gd name="T29" fmla="*/ 264 h 1067"/>
                  <a:gd name="T30" fmla="*/ 1753 w 3415"/>
                  <a:gd name="T31" fmla="*/ 261 h 1067"/>
                  <a:gd name="T32" fmla="*/ 1796 w 3415"/>
                  <a:gd name="T33" fmla="*/ 251 h 1067"/>
                  <a:gd name="T34" fmla="*/ 1837 w 3415"/>
                  <a:gd name="T35" fmla="*/ 236 h 1067"/>
                  <a:gd name="T36" fmla="*/ 1875 w 3415"/>
                  <a:gd name="T37" fmla="*/ 215 h 1067"/>
                  <a:gd name="T38" fmla="*/ 1909 w 3415"/>
                  <a:gd name="T39" fmla="*/ 189 h 1067"/>
                  <a:gd name="T40" fmla="*/ 1939 w 3415"/>
                  <a:gd name="T41" fmla="*/ 160 h 1067"/>
                  <a:gd name="T42" fmla="*/ 1965 w 3415"/>
                  <a:gd name="T43" fmla="*/ 125 h 1067"/>
                  <a:gd name="T44" fmla="*/ 1986 w 3415"/>
                  <a:gd name="T45" fmla="*/ 88 h 1067"/>
                  <a:gd name="T46" fmla="*/ 2002 w 3415"/>
                  <a:gd name="T47" fmla="*/ 48 h 1067"/>
                  <a:gd name="T48" fmla="*/ 3204 w 3415"/>
                  <a:gd name="T49" fmla="*/ 48 h 1067"/>
                  <a:gd name="T50" fmla="*/ 3260 w 3415"/>
                  <a:gd name="T51" fmla="*/ 45 h 1067"/>
                  <a:gd name="T52" fmla="*/ 3314 w 3415"/>
                  <a:gd name="T53" fmla="*/ 35 h 1067"/>
                  <a:gd name="T54" fmla="*/ 3366 w 3415"/>
                  <a:gd name="T55" fmla="*/ 20 h 1067"/>
                  <a:gd name="T56" fmla="*/ 3415 w 3415"/>
                  <a:gd name="T57" fmla="*/ 0 h 1067"/>
                  <a:gd name="T58" fmla="*/ 3415 w 3415"/>
                  <a:gd name="T59" fmla="*/ 787 h 1067"/>
                  <a:gd name="T60" fmla="*/ 3412 w 3415"/>
                  <a:gd name="T61" fmla="*/ 828 h 1067"/>
                  <a:gd name="T62" fmla="*/ 3403 w 3415"/>
                  <a:gd name="T63" fmla="*/ 867 h 1067"/>
                  <a:gd name="T64" fmla="*/ 3389 w 3415"/>
                  <a:gd name="T65" fmla="*/ 905 h 1067"/>
                  <a:gd name="T66" fmla="*/ 3370 w 3415"/>
                  <a:gd name="T67" fmla="*/ 939 h 1067"/>
                  <a:gd name="T68" fmla="*/ 3346 w 3415"/>
                  <a:gd name="T69" fmla="*/ 971 h 1067"/>
                  <a:gd name="T70" fmla="*/ 3317 w 3415"/>
                  <a:gd name="T71" fmla="*/ 998 h 1067"/>
                  <a:gd name="T72" fmla="*/ 3286 w 3415"/>
                  <a:gd name="T73" fmla="*/ 1022 h 1067"/>
                  <a:gd name="T74" fmla="*/ 3251 w 3415"/>
                  <a:gd name="T75" fmla="*/ 1041 h 1067"/>
                  <a:gd name="T76" fmla="*/ 3214 w 3415"/>
                  <a:gd name="T77" fmla="*/ 1055 h 1067"/>
                  <a:gd name="T78" fmla="*/ 3174 w 3415"/>
                  <a:gd name="T79" fmla="*/ 1064 h 1067"/>
                  <a:gd name="T80" fmla="*/ 3132 w 3415"/>
                  <a:gd name="T81" fmla="*/ 1067 h 1067"/>
                  <a:gd name="T82" fmla="*/ 283 w 3415"/>
                  <a:gd name="T83" fmla="*/ 1067 h 1067"/>
                  <a:gd name="T84" fmla="*/ 242 w 3415"/>
                  <a:gd name="T85" fmla="*/ 1064 h 1067"/>
                  <a:gd name="T86" fmla="*/ 201 w 3415"/>
                  <a:gd name="T87" fmla="*/ 1055 h 1067"/>
                  <a:gd name="T88" fmla="*/ 163 w 3415"/>
                  <a:gd name="T89" fmla="*/ 1041 h 1067"/>
                  <a:gd name="T90" fmla="*/ 129 w 3415"/>
                  <a:gd name="T91" fmla="*/ 1022 h 1067"/>
                  <a:gd name="T92" fmla="*/ 97 w 3415"/>
                  <a:gd name="T93" fmla="*/ 998 h 1067"/>
                  <a:gd name="T94" fmla="*/ 69 w 3415"/>
                  <a:gd name="T95" fmla="*/ 971 h 1067"/>
                  <a:gd name="T96" fmla="*/ 46 w 3415"/>
                  <a:gd name="T97" fmla="*/ 939 h 1067"/>
                  <a:gd name="T98" fmla="*/ 26 w 3415"/>
                  <a:gd name="T99" fmla="*/ 905 h 1067"/>
                  <a:gd name="T100" fmla="*/ 12 w 3415"/>
                  <a:gd name="T101" fmla="*/ 867 h 1067"/>
                  <a:gd name="T102" fmla="*/ 3 w 3415"/>
                  <a:gd name="T103" fmla="*/ 828 h 1067"/>
                  <a:gd name="T104" fmla="*/ 0 w 3415"/>
                  <a:gd name="T105" fmla="*/ 787 h 1067"/>
                  <a:gd name="T106" fmla="*/ 0 w 3415"/>
                  <a:gd name="T107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15" h="1067" extrusionOk="0">
                    <a:moveTo>
                      <a:pt x="0" y="0"/>
                    </a:moveTo>
                    <a:lnTo>
                      <a:pt x="49" y="20"/>
                    </a:lnTo>
                    <a:lnTo>
                      <a:pt x="101" y="35"/>
                    </a:lnTo>
                    <a:lnTo>
                      <a:pt x="156" y="45"/>
                    </a:lnTo>
                    <a:lnTo>
                      <a:pt x="211" y="48"/>
                    </a:lnTo>
                    <a:lnTo>
                      <a:pt x="1413" y="48"/>
                    </a:lnTo>
                    <a:lnTo>
                      <a:pt x="1428" y="88"/>
                    </a:lnTo>
                    <a:lnTo>
                      <a:pt x="1449" y="125"/>
                    </a:lnTo>
                    <a:lnTo>
                      <a:pt x="1476" y="160"/>
                    </a:lnTo>
                    <a:lnTo>
                      <a:pt x="1507" y="189"/>
                    </a:lnTo>
                    <a:lnTo>
                      <a:pt x="1541" y="215"/>
                    </a:lnTo>
                    <a:lnTo>
                      <a:pt x="1578" y="236"/>
                    </a:lnTo>
                    <a:lnTo>
                      <a:pt x="1619" y="251"/>
                    </a:lnTo>
                    <a:lnTo>
                      <a:pt x="1662" y="261"/>
                    </a:lnTo>
                    <a:lnTo>
                      <a:pt x="1708" y="264"/>
                    </a:lnTo>
                    <a:lnTo>
                      <a:pt x="1753" y="261"/>
                    </a:lnTo>
                    <a:lnTo>
                      <a:pt x="1796" y="251"/>
                    </a:lnTo>
                    <a:lnTo>
                      <a:pt x="1837" y="236"/>
                    </a:lnTo>
                    <a:lnTo>
                      <a:pt x="1875" y="215"/>
                    </a:lnTo>
                    <a:lnTo>
                      <a:pt x="1909" y="189"/>
                    </a:lnTo>
                    <a:lnTo>
                      <a:pt x="1939" y="160"/>
                    </a:lnTo>
                    <a:lnTo>
                      <a:pt x="1965" y="125"/>
                    </a:lnTo>
                    <a:lnTo>
                      <a:pt x="1986" y="88"/>
                    </a:lnTo>
                    <a:lnTo>
                      <a:pt x="2002" y="48"/>
                    </a:lnTo>
                    <a:lnTo>
                      <a:pt x="3204" y="48"/>
                    </a:lnTo>
                    <a:lnTo>
                      <a:pt x="3260" y="45"/>
                    </a:lnTo>
                    <a:lnTo>
                      <a:pt x="3314" y="35"/>
                    </a:lnTo>
                    <a:lnTo>
                      <a:pt x="3366" y="20"/>
                    </a:lnTo>
                    <a:lnTo>
                      <a:pt x="3415" y="0"/>
                    </a:lnTo>
                    <a:lnTo>
                      <a:pt x="3415" y="787"/>
                    </a:lnTo>
                    <a:lnTo>
                      <a:pt x="3412" y="828"/>
                    </a:lnTo>
                    <a:lnTo>
                      <a:pt x="3403" y="867"/>
                    </a:lnTo>
                    <a:lnTo>
                      <a:pt x="3389" y="905"/>
                    </a:lnTo>
                    <a:lnTo>
                      <a:pt x="3370" y="939"/>
                    </a:lnTo>
                    <a:lnTo>
                      <a:pt x="3346" y="971"/>
                    </a:lnTo>
                    <a:lnTo>
                      <a:pt x="3317" y="998"/>
                    </a:lnTo>
                    <a:lnTo>
                      <a:pt x="3286" y="1022"/>
                    </a:lnTo>
                    <a:lnTo>
                      <a:pt x="3251" y="1041"/>
                    </a:lnTo>
                    <a:lnTo>
                      <a:pt x="3214" y="1055"/>
                    </a:lnTo>
                    <a:lnTo>
                      <a:pt x="3174" y="1064"/>
                    </a:lnTo>
                    <a:lnTo>
                      <a:pt x="3132" y="1067"/>
                    </a:lnTo>
                    <a:lnTo>
                      <a:pt x="283" y="1067"/>
                    </a:lnTo>
                    <a:lnTo>
                      <a:pt x="242" y="1064"/>
                    </a:lnTo>
                    <a:lnTo>
                      <a:pt x="201" y="1055"/>
                    </a:lnTo>
                    <a:lnTo>
                      <a:pt x="163" y="1041"/>
                    </a:lnTo>
                    <a:lnTo>
                      <a:pt x="129" y="1022"/>
                    </a:lnTo>
                    <a:lnTo>
                      <a:pt x="97" y="998"/>
                    </a:lnTo>
                    <a:lnTo>
                      <a:pt x="69" y="971"/>
                    </a:lnTo>
                    <a:lnTo>
                      <a:pt x="46" y="939"/>
                    </a:lnTo>
                    <a:lnTo>
                      <a:pt x="26" y="905"/>
                    </a:lnTo>
                    <a:lnTo>
                      <a:pt x="12" y="867"/>
                    </a:lnTo>
                    <a:lnTo>
                      <a:pt x="3" y="828"/>
                    </a:lnTo>
                    <a:lnTo>
                      <a:pt x="0" y="7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pPr defTabSz="685783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latin typeface="Arial"/>
                </a:endParaRPr>
              </a:p>
            </p:txBody>
          </p:sp>
          <p:sp>
            <p:nvSpPr>
              <p:cNvPr id="17" name="Freeform 1087">
                <a:extLst>
                  <a:ext uri="{FF2B5EF4-FFF2-40B4-BE49-F238E27FC236}">
                    <a16:creationId xmlns:a16="http://schemas.microsoft.com/office/drawing/2014/main" id="{624030B5-F9AF-3DA7-6FDD-6AEE414B87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6" y="1314"/>
                <a:ext cx="324" cy="150"/>
              </a:xfrm>
              <a:custGeom>
                <a:avLst/>
                <a:gdLst>
                  <a:gd name="T0" fmla="*/ 1430 w 3559"/>
                  <a:gd name="T1" fmla="*/ 274 h 1653"/>
                  <a:gd name="T2" fmla="*/ 1331 w 3559"/>
                  <a:gd name="T3" fmla="*/ 327 h 1653"/>
                  <a:gd name="T4" fmla="*/ 1263 w 3559"/>
                  <a:gd name="T5" fmla="*/ 414 h 1653"/>
                  <a:gd name="T6" fmla="*/ 2297 w 3559"/>
                  <a:gd name="T7" fmla="*/ 414 h 1653"/>
                  <a:gd name="T8" fmla="*/ 2228 w 3559"/>
                  <a:gd name="T9" fmla="*/ 327 h 1653"/>
                  <a:gd name="T10" fmla="*/ 2130 w 3559"/>
                  <a:gd name="T11" fmla="*/ 274 h 1653"/>
                  <a:gd name="T12" fmla="*/ 1507 w 3559"/>
                  <a:gd name="T13" fmla="*/ 262 h 1653"/>
                  <a:gd name="T14" fmla="*/ 2113 w 3559"/>
                  <a:gd name="T15" fmla="*/ 3 h 1653"/>
                  <a:gd name="T16" fmla="*/ 2283 w 3559"/>
                  <a:gd name="T17" fmla="*/ 51 h 1653"/>
                  <a:gd name="T18" fmla="*/ 2424 w 3559"/>
                  <a:gd name="T19" fmla="*/ 149 h 1653"/>
                  <a:gd name="T20" fmla="*/ 2528 w 3559"/>
                  <a:gd name="T21" fmla="*/ 283 h 1653"/>
                  <a:gd name="T22" fmla="*/ 2584 w 3559"/>
                  <a:gd name="T23" fmla="*/ 448 h 1653"/>
                  <a:gd name="T24" fmla="*/ 3348 w 3559"/>
                  <a:gd name="T25" fmla="*/ 460 h 1653"/>
                  <a:gd name="T26" fmla="*/ 3457 w 3559"/>
                  <a:gd name="T27" fmla="*/ 517 h 1653"/>
                  <a:gd name="T28" fmla="*/ 3531 w 3559"/>
                  <a:gd name="T29" fmla="*/ 610 h 1653"/>
                  <a:gd name="T30" fmla="*/ 3559 w 3559"/>
                  <a:gd name="T31" fmla="*/ 728 h 1653"/>
                  <a:gd name="T32" fmla="*/ 3546 w 3559"/>
                  <a:gd name="T33" fmla="*/ 1454 h 1653"/>
                  <a:gd name="T34" fmla="*/ 3489 w 3559"/>
                  <a:gd name="T35" fmla="*/ 1557 h 1653"/>
                  <a:gd name="T36" fmla="*/ 3395 w 3559"/>
                  <a:gd name="T37" fmla="*/ 1627 h 1653"/>
                  <a:gd name="T38" fmla="*/ 3276 w 3559"/>
                  <a:gd name="T39" fmla="*/ 1653 h 1653"/>
                  <a:gd name="T40" fmla="*/ 2072 w 3559"/>
                  <a:gd name="T41" fmla="*/ 1575 h 1653"/>
                  <a:gd name="T42" fmla="*/ 2019 w 3559"/>
                  <a:gd name="T43" fmla="*/ 1475 h 1653"/>
                  <a:gd name="T44" fmla="*/ 1987 w 3559"/>
                  <a:gd name="T45" fmla="*/ 1444 h 1653"/>
                  <a:gd name="T46" fmla="*/ 1933 w 3559"/>
                  <a:gd name="T47" fmla="*/ 1404 h 1653"/>
                  <a:gd name="T48" fmla="*/ 1882 w 3559"/>
                  <a:gd name="T49" fmla="*/ 1381 h 1653"/>
                  <a:gd name="T50" fmla="*/ 1840 w 3559"/>
                  <a:gd name="T51" fmla="*/ 1369 h 1653"/>
                  <a:gd name="T52" fmla="*/ 1748 w 3559"/>
                  <a:gd name="T53" fmla="*/ 1365 h 1653"/>
                  <a:gd name="T54" fmla="*/ 1692 w 3559"/>
                  <a:gd name="T55" fmla="*/ 1377 h 1653"/>
                  <a:gd name="T56" fmla="*/ 1643 w 3559"/>
                  <a:gd name="T57" fmla="*/ 1394 h 1653"/>
                  <a:gd name="T58" fmla="*/ 1616 w 3559"/>
                  <a:gd name="T59" fmla="*/ 1410 h 1653"/>
                  <a:gd name="T60" fmla="*/ 1572 w 3559"/>
                  <a:gd name="T61" fmla="*/ 1444 h 1653"/>
                  <a:gd name="T62" fmla="*/ 1540 w 3559"/>
                  <a:gd name="T63" fmla="*/ 1475 h 1653"/>
                  <a:gd name="T64" fmla="*/ 1486 w 3559"/>
                  <a:gd name="T65" fmla="*/ 1575 h 1653"/>
                  <a:gd name="T66" fmla="*/ 283 w 3559"/>
                  <a:gd name="T67" fmla="*/ 1653 h 1653"/>
                  <a:gd name="T68" fmla="*/ 164 w 3559"/>
                  <a:gd name="T69" fmla="*/ 1627 h 1653"/>
                  <a:gd name="T70" fmla="*/ 69 w 3559"/>
                  <a:gd name="T71" fmla="*/ 1557 h 1653"/>
                  <a:gd name="T72" fmla="*/ 12 w 3559"/>
                  <a:gd name="T73" fmla="*/ 1454 h 1653"/>
                  <a:gd name="T74" fmla="*/ 0 w 3559"/>
                  <a:gd name="T75" fmla="*/ 728 h 1653"/>
                  <a:gd name="T76" fmla="*/ 28 w 3559"/>
                  <a:gd name="T77" fmla="*/ 610 h 1653"/>
                  <a:gd name="T78" fmla="*/ 102 w 3559"/>
                  <a:gd name="T79" fmla="*/ 517 h 1653"/>
                  <a:gd name="T80" fmla="*/ 210 w 3559"/>
                  <a:gd name="T81" fmla="*/ 460 h 1653"/>
                  <a:gd name="T82" fmla="*/ 975 w 3559"/>
                  <a:gd name="T83" fmla="*/ 448 h 1653"/>
                  <a:gd name="T84" fmla="*/ 1031 w 3559"/>
                  <a:gd name="T85" fmla="*/ 283 h 1653"/>
                  <a:gd name="T86" fmla="*/ 1134 w 3559"/>
                  <a:gd name="T87" fmla="*/ 149 h 1653"/>
                  <a:gd name="T88" fmla="*/ 1276 w 3559"/>
                  <a:gd name="T89" fmla="*/ 51 h 1653"/>
                  <a:gd name="T90" fmla="*/ 1445 w 3559"/>
                  <a:gd name="T91" fmla="*/ 3 h 1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59" h="1653" extrusionOk="0">
                    <a:moveTo>
                      <a:pt x="1507" y="262"/>
                    </a:moveTo>
                    <a:lnTo>
                      <a:pt x="1467" y="265"/>
                    </a:lnTo>
                    <a:lnTo>
                      <a:pt x="1430" y="274"/>
                    </a:lnTo>
                    <a:lnTo>
                      <a:pt x="1394" y="287"/>
                    </a:lnTo>
                    <a:lnTo>
                      <a:pt x="1361" y="304"/>
                    </a:lnTo>
                    <a:lnTo>
                      <a:pt x="1331" y="327"/>
                    </a:lnTo>
                    <a:lnTo>
                      <a:pt x="1305" y="352"/>
                    </a:lnTo>
                    <a:lnTo>
                      <a:pt x="1282" y="381"/>
                    </a:lnTo>
                    <a:lnTo>
                      <a:pt x="1263" y="414"/>
                    </a:lnTo>
                    <a:lnTo>
                      <a:pt x="1247" y="448"/>
                    </a:lnTo>
                    <a:lnTo>
                      <a:pt x="2311" y="448"/>
                    </a:lnTo>
                    <a:lnTo>
                      <a:pt x="2297" y="414"/>
                    </a:lnTo>
                    <a:lnTo>
                      <a:pt x="2278" y="381"/>
                    </a:lnTo>
                    <a:lnTo>
                      <a:pt x="2255" y="352"/>
                    </a:lnTo>
                    <a:lnTo>
                      <a:pt x="2228" y="327"/>
                    </a:lnTo>
                    <a:lnTo>
                      <a:pt x="2198" y="304"/>
                    </a:lnTo>
                    <a:lnTo>
                      <a:pt x="2165" y="287"/>
                    </a:lnTo>
                    <a:lnTo>
                      <a:pt x="2130" y="274"/>
                    </a:lnTo>
                    <a:lnTo>
                      <a:pt x="2091" y="265"/>
                    </a:lnTo>
                    <a:lnTo>
                      <a:pt x="2052" y="262"/>
                    </a:lnTo>
                    <a:lnTo>
                      <a:pt x="1507" y="262"/>
                    </a:lnTo>
                    <a:close/>
                    <a:moveTo>
                      <a:pt x="1507" y="0"/>
                    </a:moveTo>
                    <a:lnTo>
                      <a:pt x="2052" y="0"/>
                    </a:lnTo>
                    <a:lnTo>
                      <a:pt x="2113" y="3"/>
                    </a:lnTo>
                    <a:lnTo>
                      <a:pt x="2171" y="14"/>
                    </a:lnTo>
                    <a:lnTo>
                      <a:pt x="2229" y="29"/>
                    </a:lnTo>
                    <a:lnTo>
                      <a:pt x="2283" y="51"/>
                    </a:lnTo>
                    <a:lnTo>
                      <a:pt x="2333" y="79"/>
                    </a:lnTo>
                    <a:lnTo>
                      <a:pt x="2380" y="111"/>
                    </a:lnTo>
                    <a:lnTo>
                      <a:pt x="2424" y="149"/>
                    </a:lnTo>
                    <a:lnTo>
                      <a:pt x="2463" y="190"/>
                    </a:lnTo>
                    <a:lnTo>
                      <a:pt x="2498" y="235"/>
                    </a:lnTo>
                    <a:lnTo>
                      <a:pt x="2528" y="283"/>
                    </a:lnTo>
                    <a:lnTo>
                      <a:pt x="2552" y="336"/>
                    </a:lnTo>
                    <a:lnTo>
                      <a:pt x="2571" y="391"/>
                    </a:lnTo>
                    <a:lnTo>
                      <a:pt x="2584" y="448"/>
                    </a:lnTo>
                    <a:lnTo>
                      <a:pt x="3264" y="448"/>
                    </a:lnTo>
                    <a:lnTo>
                      <a:pt x="3308" y="452"/>
                    </a:lnTo>
                    <a:lnTo>
                      <a:pt x="3348" y="460"/>
                    </a:lnTo>
                    <a:lnTo>
                      <a:pt x="3388" y="474"/>
                    </a:lnTo>
                    <a:lnTo>
                      <a:pt x="3424" y="493"/>
                    </a:lnTo>
                    <a:lnTo>
                      <a:pt x="3457" y="517"/>
                    </a:lnTo>
                    <a:lnTo>
                      <a:pt x="3486" y="545"/>
                    </a:lnTo>
                    <a:lnTo>
                      <a:pt x="3511" y="575"/>
                    </a:lnTo>
                    <a:lnTo>
                      <a:pt x="3531" y="610"/>
                    </a:lnTo>
                    <a:lnTo>
                      <a:pt x="3546" y="647"/>
                    </a:lnTo>
                    <a:lnTo>
                      <a:pt x="3555" y="687"/>
                    </a:lnTo>
                    <a:lnTo>
                      <a:pt x="3559" y="728"/>
                    </a:lnTo>
                    <a:lnTo>
                      <a:pt x="3559" y="1373"/>
                    </a:lnTo>
                    <a:lnTo>
                      <a:pt x="3555" y="1415"/>
                    </a:lnTo>
                    <a:lnTo>
                      <a:pt x="3546" y="1454"/>
                    </a:lnTo>
                    <a:lnTo>
                      <a:pt x="3532" y="1492"/>
                    </a:lnTo>
                    <a:lnTo>
                      <a:pt x="3513" y="1525"/>
                    </a:lnTo>
                    <a:lnTo>
                      <a:pt x="3489" y="1557"/>
                    </a:lnTo>
                    <a:lnTo>
                      <a:pt x="3462" y="1584"/>
                    </a:lnTo>
                    <a:lnTo>
                      <a:pt x="3430" y="1608"/>
                    </a:lnTo>
                    <a:lnTo>
                      <a:pt x="3395" y="1627"/>
                    </a:lnTo>
                    <a:lnTo>
                      <a:pt x="3357" y="1641"/>
                    </a:lnTo>
                    <a:lnTo>
                      <a:pt x="3318" y="1650"/>
                    </a:lnTo>
                    <a:lnTo>
                      <a:pt x="3276" y="1653"/>
                    </a:lnTo>
                    <a:lnTo>
                      <a:pt x="2087" y="1653"/>
                    </a:lnTo>
                    <a:lnTo>
                      <a:pt x="2082" y="1613"/>
                    </a:lnTo>
                    <a:lnTo>
                      <a:pt x="2072" y="1575"/>
                    </a:lnTo>
                    <a:lnTo>
                      <a:pt x="2059" y="1539"/>
                    </a:lnTo>
                    <a:lnTo>
                      <a:pt x="2041" y="1507"/>
                    </a:lnTo>
                    <a:lnTo>
                      <a:pt x="2019" y="1475"/>
                    </a:lnTo>
                    <a:lnTo>
                      <a:pt x="1992" y="1448"/>
                    </a:lnTo>
                    <a:lnTo>
                      <a:pt x="1990" y="1446"/>
                    </a:lnTo>
                    <a:lnTo>
                      <a:pt x="1987" y="1444"/>
                    </a:lnTo>
                    <a:lnTo>
                      <a:pt x="1968" y="1428"/>
                    </a:lnTo>
                    <a:lnTo>
                      <a:pt x="1948" y="1412"/>
                    </a:lnTo>
                    <a:lnTo>
                      <a:pt x="1933" y="1404"/>
                    </a:lnTo>
                    <a:lnTo>
                      <a:pt x="1915" y="1395"/>
                    </a:lnTo>
                    <a:lnTo>
                      <a:pt x="1898" y="1386"/>
                    </a:lnTo>
                    <a:lnTo>
                      <a:pt x="1882" y="1381"/>
                    </a:lnTo>
                    <a:lnTo>
                      <a:pt x="1867" y="1377"/>
                    </a:lnTo>
                    <a:lnTo>
                      <a:pt x="1854" y="1372"/>
                    </a:lnTo>
                    <a:lnTo>
                      <a:pt x="1840" y="1369"/>
                    </a:lnTo>
                    <a:lnTo>
                      <a:pt x="1811" y="1365"/>
                    </a:lnTo>
                    <a:lnTo>
                      <a:pt x="1780" y="1362"/>
                    </a:lnTo>
                    <a:lnTo>
                      <a:pt x="1748" y="1365"/>
                    </a:lnTo>
                    <a:lnTo>
                      <a:pt x="1718" y="1369"/>
                    </a:lnTo>
                    <a:lnTo>
                      <a:pt x="1705" y="1372"/>
                    </a:lnTo>
                    <a:lnTo>
                      <a:pt x="1692" y="1377"/>
                    </a:lnTo>
                    <a:lnTo>
                      <a:pt x="1676" y="1381"/>
                    </a:lnTo>
                    <a:lnTo>
                      <a:pt x="1661" y="1386"/>
                    </a:lnTo>
                    <a:lnTo>
                      <a:pt x="1643" y="1394"/>
                    </a:lnTo>
                    <a:lnTo>
                      <a:pt x="1627" y="1404"/>
                    </a:lnTo>
                    <a:lnTo>
                      <a:pt x="1621" y="1407"/>
                    </a:lnTo>
                    <a:lnTo>
                      <a:pt x="1616" y="1410"/>
                    </a:lnTo>
                    <a:lnTo>
                      <a:pt x="1610" y="1412"/>
                    </a:lnTo>
                    <a:lnTo>
                      <a:pt x="1591" y="1428"/>
                    </a:lnTo>
                    <a:lnTo>
                      <a:pt x="1572" y="1444"/>
                    </a:lnTo>
                    <a:lnTo>
                      <a:pt x="1569" y="1446"/>
                    </a:lnTo>
                    <a:lnTo>
                      <a:pt x="1566" y="1448"/>
                    </a:lnTo>
                    <a:lnTo>
                      <a:pt x="1540" y="1475"/>
                    </a:lnTo>
                    <a:lnTo>
                      <a:pt x="1518" y="1507"/>
                    </a:lnTo>
                    <a:lnTo>
                      <a:pt x="1499" y="1539"/>
                    </a:lnTo>
                    <a:lnTo>
                      <a:pt x="1486" y="1575"/>
                    </a:lnTo>
                    <a:lnTo>
                      <a:pt x="1476" y="1613"/>
                    </a:lnTo>
                    <a:lnTo>
                      <a:pt x="1472" y="1653"/>
                    </a:lnTo>
                    <a:lnTo>
                      <a:pt x="283" y="1653"/>
                    </a:lnTo>
                    <a:lnTo>
                      <a:pt x="241" y="1650"/>
                    </a:lnTo>
                    <a:lnTo>
                      <a:pt x="201" y="1641"/>
                    </a:lnTo>
                    <a:lnTo>
                      <a:pt x="164" y="1627"/>
                    </a:lnTo>
                    <a:lnTo>
                      <a:pt x="129" y="1608"/>
                    </a:lnTo>
                    <a:lnTo>
                      <a:pt x="98" y="1584"/>
                    </a:lnTo>
                    <a:lnTo>
                      <a:pt x="69" y="1557"/>
                    </a:lnTo>
                    <a:lnTo>
                      <a:pt x="46" y="1525"/>
                    </a:lnTo>
                    <a:lnTo>
                      <a:pt x="26" y="1491"/>
                    </a:lnTo>
                    <a:lnTo>
                      <a:pt x="12" y="1454"/>
                    </a:lnTo>
                    <a:lnTo>
                      <a:pt x="3" y="1415"/>
                    </a:lnTo>
                    <a:lnTo>
                      <a:pt x="0" y="1373"/>
                    </a:lnTo>
                    <a:lnTo>
                      <a:pt x="0" y="728"/>
                    </a:lnTo>
                    <a:lnTo>
                      <a:pt x="3" y="687"/>
                    </a:lnTo>
                    <a:lnTo>
                      <a:pt x="12" y="647"/>
                    </a:lnTo>
                    <a:lnTo>
                      <a:pt x="28" y="610"/>
                    </a:lnTo>
                    <a:lnTo>
                      <a:pt x="47" y="575"/>
                    </a:lnTo>
                    <a:lnTo>
                      <a:pt x="73" y="545"/>
                    </a:lnTo>
                    <a:lnTo>
                      <a:pt x="102" y="517"/>
                    </a:lnTo>
                    <a:lnTo>
                      <a:pt x="134" y="493"/>
                    </a:lnTo>
                    <a:lnTo>
                      <a:pt x="171" y="474"/>
                    </a:lnTo>
                    <a:lnTo>
                      <a:pt x="210" y="460"/>
                    </a:lnTo>
                    <a:lnTo>
                      <a:pt x="252" y="452"/>
                    </a:lnTo>
                    <a:lnTo>
                      <a:pt x="295" y="448"/>
                    </a:lnTo>
                    <a:lnTo>
                      <a:pt x="975" y="448"/>
                    </a:lnTo>
                    <a:lnTo>
                      <a:pt x="988" y="391"/>
                    </a:lnTo>
                    <a:lnTo>
                      <a:pt x="1007" y="336"/>
                    </a:lnTo>
                    <a:lnTo>
                      <a:pt x="1031" y="283"/>
                    </a:lnTo>
                    <a:lnTo>
                      <a:pt x="1060" y="235"/>
                    </a:lnTo>
                    <a:lnTo>
                      <a:pt x="1096" y="190"/>
                    </a:lnTo>
                    <a:lnTo>
                      <a:pt x="1134" y="149"/>
                    </a:lnTo>
                    <a:lnTo>
                      <a:pt x="1178" y="111"/>
                    </a:lnTo>
                    <a:lnTo>
                      <a:pt x="1225" y="79"/>
                    </a:lnTo>
                    <a:lnTo>
                      <a:pt x="1276" y="51"/>
                    </a:lnTo>
                    <a:lnTo>
                      <a:pt x="1330" y="29"/>
                    </a:lnTo>
                    <a:lnTo>
                      <a:pt x="1387" y="14"/>
                    </a:lnTo>
                    <a:lnTo>
                      <a:pt x="1445" y="3"/>
                    </a:lnTo>
                    <a:lnTo>
                      <a:pt x="15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pPr defTabSz="685783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latin typeface="Arial"/>
                </a:endParaRPr>
              </a:p>
            </p:txBody>
          </p:sp>
        </p:grp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F956C95F-C9CF-D28D-5764-B5C835D09F6D}"/>
              </a:ext>
            </a:extLst>
          </p:cNvPr>
          <p:cNvSpPr/>
          <p:nvPr/>
        </p:nvSpPr>
        <p:spPr bwMode="auto">
          <a:xfrm flipH="1" flipV="1">
            <a:off x="688937" y="4862208"/>
            <a:ext cx="463923" cy="535581"/>
          </a:xfrm>
          <a:custGeom>
            <a:avLst/>
            <a:gdLst/>
            <a:ahLst/>
            <a:cxnLst/>
            <a:rect l="l" t="t" r="r" b="b"/>
            <a:pathLst>
              <a:path w="1430654" h="1651635" extrusionOk="0">
                <a:moveTo>
                  <a:pt x="715048" y="0"/>
                </a:moveTo>
                <a:lnTo>
                  <a:pt x="0" y="412838"/>
                </a:lnTo>
                <a:lnTo>
                  <a:pt x="0" y="1238516"/>
                </a:lnTo>
                <a:lnTo>
                  <a:pt x="715048" y="1651342"/>
                </a:lnTo>
                <a:lnTo>
                  <a:pt x="1430108" y="1238516"/>
                </a:lnTo>
                <a:lnTo>
                  <a:pt x="1430108" y="412838"/>
                </a:lnTo>
                <a:lnTo>
                  <a:pt x="715048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grpSp>
        <p:nvGrpSpPr>
          <p:cNvPr id="64" name="Group 1225">
            <a:extLst>
              <a:ext uri="{FF2B5EF4-FFF2-40B4-BE49-F238E27FC236}">
                <a16:creationId xmlns:a16="http://schemas.microsoft.com/office/drawing/2014/main" id="{765D68AC-1B87-F300-5D64-CF26E72F5B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053" y="5025643"/>
            <a:ext cx="241026" cy="222864"/>
            <a:chOff x="6375" y="3168"/>
            <a:chExt cx="637" cy="589"/>
          </a:xfrm>
          <a:solidFill>
            <a:schemeClr val="bg1"/>
          </a:solidFill>
        </p:grpSpPr>
        <p:sp>
          <p:nvSpPr>
            <p:cNvPr id="65" name="Freeform 1227">
              <a:extLst>
                <a:ext uri="{FF2B5EF4-FFF2-40B4-BE49-F238E27FC236}">
                  <a16:creationId xmlns:a16="http://schemas.microsoft.com/office/drawing/2014/main" id="{C8FCA720-4B45-418B-5284-50C2B4C8D971}"/>
                </a:ext>
              </a:extLst>
            </p:cNvPr>
            <p:cNvSpPr/>
            <p:nvPr/>
          </p:nvSpPr>
          <p:spPr bwMode="auto">
            <a:xfrm>
              <a:off x="6539" y="3693"/>
              <a:ext cx="308" cy="64"/>
            </a:xfrm>
            <a:custGeom>
              <a:avLst/>
              <a:gdLst>
                <a:gd name="T0" fmla="*/ 437 w 1847"/>
                <a:gd name="T1" fmla="*/ 0 h 389"/>
                <a:gd name="T2" fmla="*/ 1415 w 1847"/>
                <a:gd name="T3" fmla="*/ 0 h 389"/>
                <a:gd name="T4" fmla="*/ 1433 w 1847"/>
                <a:gd name="T5" fmla="*/ 23 h 389"/>
                <a:gd name="T6" fmla="*/ 1453 w 1847"/>
                <a:gd name="T7" fmla="*/ 45 h 389"/>
                <a:gd name="T8" fmla="*/ 1477 w 1847"/>
                <a:gd name="T9" fmla="*/ 67 h 389"/>
                <a:gd name="T10" fmla="*/ 1505 w 1847"/>
                <a:gd name="T11" fmla="*/ 88 h 389"/>
                <a:gd name="T12" fmla="*/ 1536 w 1847"/>
                <a:gd name="T13" fmla="*/ 108 h 389"/>
                <a:gd name="T14" fmla="*/ 1572 w 1847"/>
                <a:gd name="T15" fmla="*/ 125 h 389"/>
                <a:gd name="T16" fmla="*/ 1611 w 1847"/>
                <a:gd name="T17" fmla="*/ 142 h 389"/>
                <a:gd name="T18" fmla="*/ 1655 w 1847"/>
                <a:gd name="T19" fmla="*/ 156 h 389"/>
                <a:gd name="T20" fmla="*/ 1704 w 1847"/>
                <a:gd name="T21" fmla="*/ 167 h 389"/>
                <a:gd name="T22" fmla="*/ 1759 w 1847"/>
                <a:gd name="T23" fmla="*/ 176 h 389"/>
                <a:gd name="T24" fmla="*/ 1740 w 1847"/>
                <a:gd name="T25" fmla="*/ 176 h 389"/>
                <a:gd name="T26" fmla="*/ 1764 w 1847"/>
                <a:gd name="T27" fmla="*/ 179 h 389"/>
                <a:gd name="T28" fmla="*/ 1788 w 1847"/>
                <a:gd name="T29" fmla="*/ 187 h 389"/>
                <a:gd name="T30" fmla="*/ 1807 w 1847"/>
                <a:gd name="T31" fmla="*/ 200 h 389"/>
                <a:gd name="T32" fmla="*/ 1824 w 1847"/>
                <a:gd name="T33" fmla="*/ 216 h 389"/>
                <a:gd name="T34" fmla="*/ 1836 w 1847"/>
                <a:gd name="T35" fmla="*/ 236 h 389"/>
                <a:gd name="T36" fmla="*/ 1844 w 1847"/>
                <a:gd name="T37" fmla="*/ 258 h 389"/>
                <a:gd name="T38" fmla="*/ 1847 w 1847"/>
                <a:gd name="T39" fmla="*/ 282 h 389"/>
                <a:gd name="T40" fmla="*/ 1843 w 1847"/>
                <a:gd name="T41" fmla="*/ 306 h 389"/>
                <a:gd name="T42" fmla="*/ 1836 w 1847"/>
                <a:gd name="T43" fmla="*/ 328 h 389"/>
                <a:gd name="T44" fmla="*/ 1824 w 1847"/>
                <a:gd name="T45" fmla="*/ 348 h 389"/>
                <a:gd name="T46" fmla="*/ 1807 w 1847"/>
                <a:gd name="T47" fmla="*/ 366 h 389"/>
                <a:gd name="T48" fmla="*/ 1788 w 1847"/>
                <a:gd name="T49" fmla="*/ 377 h 389"/>
                <a:gd name="T50" fmla="*/ 1764 w 1847"/>
                <a:gd name="T51" fmla="*/ 385 h 389"/>
                <a:gd name="T52" fmla="*/ 1740 w 1847"/>
                <a:gd name="T53" fmla="*/ 389 h 389"/>
                <a:gd name="T54" fmla="*/ 106 w 1847"/>
                <a:gd name="T55" fmla="*/ 389 h 389"/>
                <a:gd name="T56" fmla="*/ 81 w 1847"/>
                <a:gd name="T57" fmla="*/ 385 h 389"/>
                <a:gd name="T58" fmla="*/ 59 w 1847"/>
                <a:gd name="T59" fmla="*/ 377 h 389"/>
                <a:gd name="T60" fmla="*/ 39 w 1847"/>
                <a:gd name="T61" fmla="*/ 366 h 389"/>
                <a:gd name="T62" fmla="*/ 23 w 1847"/>
                <a:gd name="T63" fmla="*/ 349 h 389"/>
                <a:gd name="T64" fmla="*/ 10 w 1847"/>
                <a:gd name="T65" fmla="*/ 330 h 389"/>
                <a:gd name="T66" fmla="*/ 2 w 1847"/>
                <a:gd name="T67" fmla="*/ 306 h 389"/>
                <a:gd name="T68" fmla="*/ 0 w 1847"/>
                <a:gd name="T69" fmla="*/ 282 h 389"/>
                <a:gd name="T70" fmla="*/ 2 w 1847"/>
                <a:gd name="T71" fmla="*/ 258 h 389"/>
                <a:gd name="T72" fmla="*/ 10 w 1847"/>
                <a:gd name="T73" fmla="*/ 236 h 389"/>
                <a:gd name="T74" fmla="*/ 23 w 1847"/>
                <a:gd name="T75" fmla="*/ 216 h 389"/>
                <a:gd name="T76" fmla="*/ 39 w 1847"/>
                <a:gd name="T77" fmla="*/ 200 h 389"/>
                <a:gd name="T78" fmla="*/ 59 w 1847"/>
                <a:gd name="T79" fmla="*/ 187 h 389"/>
                <a:gd name="T80" fmla="*/ 81 w 1847"/>
                <a:gd name="T81" fmla="*/ 179 h 389"/>
                <a:gd name="T82" fmla="*/ 106 w 1847"/>
                <a:gd name="T83" fmla="*/ 176 h 389"/>
                <a:gd name="T84" fmla="*/ 94 w 1847"/>
                <a:gd name="T85" fmla="*/ 176 h 389"/>
                <a:gd name="T86" fmla="*/ 148 w 1847"/>
                <a:gd name="T87" fmla="*/ 167 h 389"/>
                <a:gd name="T88" fmla="*/ 197 w 1847"/>
                <a:gd name="T89" fmla="*/ 156 h 389"/>
                <a:gd name="T90" fmla="*/ 241 w 1847"/>
                <a:gd name="T91" fmla="*/ 142 h 389"/>
                <a:gd name="T92" fmla="*/ 281 w 1847"/>
                <a:gd name="T93" fmla="*/ 125 h 389"/>
                <a:gd name="T94" fmla="*/ 317 w 1847"/>
                <a:gd name="T95" fmla="*/ 108 h 389"/>
                <a:gd name="T96" fmla="*/ 348 w 1847"/>
                <a:gd name="T97" fmla="*/ 88 h 389"/>
                <a:gd name="T98" fmla="*/ 376 w 1847"/>
                <a:gd name="T99" fmla="*/ 67 h 389"/>
                <a:gd name="T100" fmla="*/ 399 w 1847"/>
                <a:gd name="T101" fmla="*/ 45 h 389"/>
                <a:gd name="T102" fmla="*/ 420 w 1847"/>
                <a:gd name="T103" fmla="*/ 23 h 389"/>
                <a:gd name="T104" fmla="*/ 437 w 1847"/>
                <a:gd name="T105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47" h="389" extrusionOk="0">
                  <a:moveTo>
                    <a:pt x="437" y="0"/>
                  </a:moveTo>
                  <a:lnTo>
                    <a:pt x="1415" y="0"/>
                  </a:lnTo>
                  <a:lnTo>
                    <a:pt x="1433" y="23"/>
                  </a:lnTo>
                  <a:lnTo>
                    <a:pt x="1453" y="45"/>
                  </a:lnTo>
                  <a:lnTo>
                    <a:pt x="1477" y="67"/>
                  </a:lnTo>
                  <a:lnTo>
                    <a:pt x="1505" y="88"/>
                  </a:lnTo>
                  <a:lnTo>
                    <a:pt x="1536" y="108"/>
                  </a:lnTo>
                  <a:lnTo>
                    <a:pt x="1572" y="125"/>
                  </a:lnTo>
                  <a:lnTo>
                    <a:pt x="1611" y="142"/>
                  </a:lnTo>
                  <a:lnTo>
                    <a:pt x="1655" y="156"/>
                  </a:lnTo>
                  <a:lnTo>
                    <a:pt x="1704" y="167"/>
                  </a:lnTo>
                  <a:lnTo>
                    <a:pt x="1759" y="176"/>
                  </a:lnTo>
                  <a:lnTo>
                    <a:pt x="1740" y="176"/>
                  </a:lnTo>
                  <a:lnTo>
                    <a:pt x="1764" y="179"/>
                  </a:lnTo>
                  <a:lnTo>
                    <a:pt x="1788" y="187"/>
                  </a:lnTo>
                  <a:lnTo>
                    <a:pt x="1807" y="200"/>
                  </a:lnTo>
                  <a:lnTo>
                    <a:pt x="1824" y="216"/>
                  </a:lnTo>
                  <a:lnTo>
                    <a:pt x="1836" y="236"/>
                  </a:lnTo>
                  <a:lnTo>
                    <a:pt x="1844" y="258"/>
                  </a:lnTo>
                  <a:lnTo>
                    <a:pt x="1847" y="282"/>
                  </a:lnTo>
                  <a:lnTo>
                    <a:pt x="1843" y="306"/>
                  </a:lnTo>
                  <a:lnTo>
                    <a:pt x="1836" y="328"/>
                  </a:lnTo>
                  <a:lnTo>
                    <a:pt x="1824" y="348"/>
                  </a:lnTo>
                  <a:lnTo>
                    <a:pt x="1807" y="366"/>
                  </a:lnTo>
                  <a:lnTo>
                    <a:pt x="1788" y="377"/>
                  </a:lnTo>
                  <a:lnTo>
                    <a:pt x="1764" y="385"/>
                  </a:lnTo>
                  <a:lnTo>
                    <a:pt x="1740" y="389"/>
                  </a:lnTo>
                  <a:lnTo>
                    <a:pt x="106" y="389"/>
                  </a:lnTo>
                  <a:lnTo>
                    <a:pt x="81" y="385"/>
                  </a:lnTo>
                  <a:lnTo>
                    <a:pt x="59" y="377"/>
                  </a:lnTo>
                  <a:lnTo>
                    <a:pt x="39" y="366"/>
                  </a:lnTo>
                  <a:lnTo>
                    <a:pt x="23" y="349"/>
                  </a:lnTo>
                  <a:lnTo>
                    <a:pt x="10" y="330"/>
                  </a:lnTo>
                  <a:lnTo>
                    <a:pt x="2" y="306"/>
                  </a:lnTo>
                  <a:lnTo>
                    <a:pt x="0" y="282"/>
                  </a:lnTo>
                  <a:lnTo>
                    <a:pt x="2" y="258"/>
                  </a:lnTo>
                  <a:lnTo>
                    <a:pt x="10" y="236"/>
                  </a:lnTo>
                  <a:lnTo>
                    <a:pt x="23" y="216"/>
                  </a:lnTo>
                  <a:lnTo>
                    <a:pt x="39" y="200"/>
                  </a:lnTo>
                  <a:lnTo>
                    <a:pt x="59" y="187"/>
                  </a:lnTo>
                  <a:lnTo>
                    <a:pt x="81" y="179"/>
                  </a:lnTo>
                  <a:lnTo>
                    <a:pt x="106" y="176"/>
                  </a:lnTo>
                  <a:lnTo>
                    <a:pt x="94" y="176"/>
                  </a:lnTo>
                  <a:lnTo>
                    <a:pt x="148" y="167"/>
                  </a:lnTo>
                  <a:lnTo>
                    <a:pt x="197" y="156"/>
                  </a:lnTo>
                  <a:lnTo>
                    <a:pt x="241" y="142"/>
                  </a:lnTo>
                  <a:lnTo>
                    <a:pt x="281" y="125"/>
                  </a:lnTo>
                  <a:lnTo>
                    <a:pt x="317" y="108"/>
                  </a:lnTo>
                  <a:lnTo>
                    <a:pt x="348" y="88"/>
                  </a:lnTo>
                  <a:lnTo>
                    <a:pt x="376" y="67"/>
                  </a:lnTo>
                  <a:lnTo>
                    <a:pt x="399" y="45"/>
                  </a:lnTo>
                  <a:lnTo>
                    <a:pt x="420" y="23"/>
                  </a:lnTo>
                  <a:lnTo>
                    <a:pt x="43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66" name="Freeform 1228">
              <a:extLst>
                <a:ext uri="{FF2B5EF4-FFF2-40B4-BE49-F238E27FC236}">
                  <a16:creationId xmlns:a16="http://schemas.microsoft.com/office/drawing/2014/main" id="{8F538393-730C-D489-8DC2-E3D00B8612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5" y="3168"/>
              <a:ext cx="637" cy="495"/>
            </a:xfrm>
            <a:custGeom>
              <a:avLst/>
              <a:gdLst>
                <a:gd name="T0" fmla="*/ 1732 w 3825"/>
                <a:gd name="T1" fmla="*/ 2606 h 2974"/>
                <a:gd name="T2" fmla="*/ 1702 w 3825"/>
                <a:gd name="T3" fmla="*/ 2628 h 2974"/>
                <a:gd name="T4" fmla="*/ 1689 w 3825"/>
                <a:gd name="T5" fmla="*/ 2664 h 2974"/>
                <a:gd name="T6" fmla="*/ 1692 w 3825"/>
                <a:gd name="T7" fmla="*/ 2726 h 2974"/>
                <a:gd name="T8" fmla="*/ 1714 w 3825"/>
                <a:gd name="T9" fmla="*/ 2756 h 2974"/>
                <a:gd name="T10" fmla="*/ 1750 w 3825"/>
                <a:gd name="T11" fmla="*/ 2769 h 2974"/>
                <a:gd name="T12" fmla="*/ 2093 w 3825"/>
                <a:gd name="T13" fmla="*/ 2765 h 2974"/>
                <a:gd name="T14" fmla="*/ 2123 w 3825"/>
                <a:gd name="T15" fmla="*/ 2743 h 2974"/>
                <a:gd name="T16" fmla="*/ 2134 w 3825"/>
                <a:gd name="T17" fmla="*/ 2707 h 2974"/>
                <a:gd name="T18" fmla="*/ 2131 w 3825"/>
                <a:gd name="T19" fmla="*/ 2644 h 2974"/>
                <a:gd name="T20" fmla="*/ 2109 w 3825"/>
                <a:gd name="T21" fmla="*/ 2614 h 2974"/>
                <a:gd name="T22" fmla="*/ 2073 w 3825"/>
                <a:gd name="T23" fmla="*/ 2603 h 2974"/>
                <a:gd name="T24" fmla="*/ 278 w 3825"/>
                <a:gd name="T25" fmla="*/ 228 h 2974"/>
                <a:gd name="T26" fmla="*/ 249 w 3825"/>
                <a:gd name="T27" fmla="*/ 237 h 2974"/>
                <a:gd name="T28" fmla="*/ 232 w 3825"/>
                <a:gd name="T29" fmla="*/ 262 h 2974"/>
                <a:gd name="T30" fmla="*/ 229 w 3825"/>
                <a:gd name="T31" fmla="*/ 2328 h 2974"/>
                <a:gd name="T32" fmla="*/ 239 w 3825"/>
                <a:gd name="T33" fmla="*/ 2357 h 2974"/>
                <a:gd name="T34" fmla="*/ 262 w 3825"/>
                <a:gd name="T35" fmla="*/ 2374 h 2974"/>
                <a:gd name="T36" fmla="*/ 3546 w 3825"/>
                <a:gd name="T37" fmla="*/ 2377 h 2974"/>
                <a:gd name="T38" fmla="*/ 3575 w 3825"/>
                <a:gd name="T39" fmla="*/ 2367 h 2974"/>
                <a:gd name="T40" fmla="*/ 3593 w 3825"/>
                <a:gd name="T41" fmla="*/ 2344 h 2974"/>
                <a:gd name="T42" fmla="*/ 3595 w 3825"/>
                <a:gd name="T43" fmla="*/ 277 h 2974"/>
                <a:gd name="T44" fmla="*/ 3586 w 3825"/>
                <a:gd name="T45" fmla="*/ 249 h 2974"/>
                <a:gd name="T46" fmla="*/ 3561 w 3825"/>
                <a:gd name="T47" fmla="*/ 230 h 2974"/>
                <a:gd name="T48" fmla="*/ 278 w 3825"/>
                <a:gd name="T49" fmla="*/ 228 h 2974"/>
                <a:gd name="T50" fmla="*/ 3546 w 3825"/>
                <a:gd name="T51" fmla="*/ 0 h 2974"/>
                <a:gd name="T52" fmla="*/ 3634 w 3825"/>
                <a:gd name="T53" fmla="*/ 14 h 2974"/>
                <a:gd name="T54" fmla="*/ 3711 w 3825"/>
                <a:gd name="T55" fmla="*/ 53 h 2974"/>
                <a:gd name="T56" fmla="*/ 3771 w 3825"/>
                <a:gd name="T57" fmla="*/ 113 h 2974"/>
                <a:gd name="T58" fmla="*/ 3811 w 3825"/>
                <a:gd name="T59" fmla="*/ 190 h 2974"/>
                <a:gd name="T60" fmla="*/ 3825 w 3825"/>
                <a:gd name="T61" fmla="*/ 277 h 2974"/>
                <a:gd name="T62" fmla="*/ 3823 w 3825"/>
                <a:gd name="T63" fmla="*/ 2738 h 2974"/>
                <a:gd name="T64" fmla="*/ 3808 w 3825"/>
                <a:gd name="T65" fmla="*/ 2813 h 2974"/>
                <a:gd name="T66" fmla="*/ 3773 w 3825"/>
                <a:gd name="T67" fmla="*/ 2878 h 2974"/>
                <a:gd name="T68" fmla="*/ 3720 w 3825"/>
                <a:gd name="T69" fmla="*/ 2929 h 2974"/>
                <a:gd name="T70" fmla="*/ 3654 w 3825"/>
                <a:gd name="T71" fmla="*/ 2962 h 2974"/>
                <a:gd name="T72" fmla="*/ 3579 w 3825"/>
                <a:gd name="T73" fmla="*/ 2974 h 2974"/>
                <a:gd name="T74" fmla="*/ 206 w 3825"/>
                <a:gd name="T75" fmla="*/ 2970 h 2974"/>
                <a:gd name="T76" fmla="*/ 135 w 3825"/>
                <a:gd name="T77" fmla="*/ 2947 h 2974"/>
                <a:gd name="T78" fmla="*/ 74 w 3825"/>
                <a:gd name="T79" fmla="*/ 2906 h 2974"/>
                <a:gd name="T80" fmla="*/ 30 w 3825"/>
                <a:gd name="T81" fmla="*/ 2846 h 2974"/>
                <a:gd name="T82" fmla="*/ 5 w 3825"/>
                <a:gd name="T83" fmla="*/ 2777 h 2974"/>
                <a:gd name="T84" fmla="*/ 0 w 3825"/>
                <a:gd name="T85" fmla="*/ 277 h 2974"/>
                <a:gd name="T86" fmla="*/ 14 w 3825"/>
                <a:gd name="T87" fmla="*/ 190 h 2974"/>
                <a:gd name="T88" fmla="*/ 53 w 3825"/>
                <a:gd name="T89" fmla="*/ 113 h 2974"/>
                <a:gd name="T90" fmla="*/ 114 w 3825"/>
                <a:gd name="T91" fmla="*/ 53 h 2974"/>
                <a:gd name="T92" fmla="*/ 190 w 3825"/>
                <a:gd name="T93" fmla="*/ 14 h 2974"/>
                <a:gd name="T94" fmla="*/ 278 w 3825"/>
                <a:gd name="T95" fmla="*/ 0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25" h="2974" extrusionOk="0">
                  <a:moveTo>
                    <a:pt x="1750" y="2603"/>
                  </a:moveTo>
                  <a:lnTo>
                    <a:pt x="1732" y="2606"/>
                  </a:lnTo>
                  <a:lnTo>
                    <a:pt x="1714" y="2614"/>
                  </a:lnTo>
                  <a:lnTo>
                    <a:pt x="1702" y="2628"/>
                  </a:lnTo>
                  <a:lnTo>
                    <a:pt x="1692" y="2644"/>
                  </a:lnTo>
                  <a:lnTo>
                    <a:pt x="1689" y="2664"/>
                  </a:lnTo>
                  <a:lnTo>
                    <a:pt x="1689" y="2707"/>
                  </a:lnTo>
                  <a:lnTo>
                    <a:pt x="1692" y="2726"/>
                  </a:lnTo>
                  <a:lnTo>
                    <a:pt x="1702" y="2743"/>
                  </a:lnTo>
                  <a:lnTo>
                    <a:pt x="1714" y="2756"/>
                  </a:lnTo>
                  <a:lnTo>
                    <a:pt x="1732" y="2765"/>
                  </a:lnTo>
                  <a:lnTo>
                    <a:pt x="1750" y="2769"/>
                  </a:lnTo>
                  <a:lnTo>
                    <a:pt x="2073" y="2769"/>
                  </a:lnTo>
                  <a:lnTo>
                    <a:pt x="2093" y="2765"/>
                  </a:lnTo>
                  <a:lnTo>
                    <a:pt x="2109" y="2756"/>
                  </a:lnTo>
                  <a:lnTo>
                    <a:pt x="2123" y="2743"/>
                  </a:lnTo>
                  <a:lnTo>
                    <a:pt x="2131" y="2726"/>
                  </a:lnTo>
                  <a:lnTo>
                    <a:pt x="2134" y="2707"/>
                  </a:lnTo>
                  <a:lnTo>
                    <a:pt x="2134" y="2664"/>
                  </a:lnTo>
                  <a:lnTo>
                    <a:pt x="2131" y="2644"/>
                  </a:lnTo>
                  <a:lnTo>
                    <a:pt x="2123" y="2628"/>
                  </a:lnTo>
                  <a:lnTo>
                    <a:pt x="2109" y="2614"/>
                  </a:lnTo>
                  <a:lnTo>
                    <a:pt x="2093" y="2606"/>
                  </a:lnTo>
                  <a:lnTo>
                    <a:pt x="2073" y="2603"/>
                  </a:lnTo>
                  <a:lnTo>
                    <a:pt x="1750" y="2603"/>
                  </a:lnTo>
                  <a:close/>
                  <a:moveTo>
                    <a:pt x="278" y="228"/>
                  </a:moveTo>
                  <a:lnTo>
                    <a:pt x="262" y="230"/>
                  </a:lnTo>
                  <a:lnTo>
                    <a:pt x="249" y="237"/>
                  </a:lnTo>
                  <a:lnTo>
                    <a:pt x="239" y="249"/>
                  </a:lnTo>
                  <a:lnTo>
                    <a:pt x="232" y="262"/>
                  </a:lnTo>
                  <a:lnTo>
                    <a:pt x="229" y="277"/>
                  </a:lnTo>
                  <a:lnTo>
                    <a:pt x="229" y="2328"/>
                  </a:lnTo>
                  <a:lnTo>
                    <a:pt x="232" y="2344"/>
                  </a:lnTo>
                  <a:lnTo>
                    <a:pt x="239" y="2357"/>
                  </a:lnTo>
                  <a:lnTo>
                    <a:pt x="249" y="2367"/>
                  </a:lnTo>
                  <a:lnTo>
                    <a:pt x="262" y="2374"/>
                  </a:lnTo>
                  <a:lnTo>
                    <a:pt x="278" y="2377"/>
                  </a:lnTo>
                  <a:lnTo>
                    <a:pt x="3546" y="2377"/>
                  </a:lnTo>
                  <a:lnTo>
                    <a:pt x="3562" y="2374"/>
                  </a:lnTo>
                  <a:lnTo>
                    <a:pt x="3575" y="2367"/>
                  </a:lnTo>
                  <a:lnTo>
                    <a:pt x="3586" y="2357"/>
                  </a:lnTo>
                  <a:lnTo>
                    <a:pt x="3593" y="2344"/>
                  </a:lnTo>
                  <a:lnTo>
                    <a:pt x="3595" y="2328"/>
                  </a:lnTo>
                  <a:lnTo>
                    <a:pt x="3595" y="277"/>
                  </a:lnTo>
                  <a:lnTo>
                    <a:pt x="3593" y="262"/>
                  </a:lnTo>
                  <a:lnTo>
                    <a:pt x="3586" y="249"/>
                  </a:lnTo>
                  <a:lnTo>
                    <a:pt x="3574" y="237"/>
                  </a:lnTo>
                  <a:lnTo>
                    <a:pt x="3561" y="230"/>
                  </a:lnTo>
                  <a:lnTo>
                    <a:pt x="3546" y="228"/>
                  </a:lnTo>
                  <a:lnTo>
                    <a:pt x="278" y="228"/>
                  </a:lnTo>
                  <a:close/>
                  <a:moveTo>
                    <a:pt x="278" y="0"/>
                  </a:moveTo>
                  <a:lnTo>
                    <a:pt x="3546" y="0"/>
                  </a:lnTo>
                  <a:lnTo>
                    <a:pt x="3591" y="3"/>
                  </a:lnTo>
                  <a:lnTo>
                    <a:pt x="3634" y="14"/>
                  </a:lnTo>
                  <a:lnTo>
                    <a:pt x="3674" y="31"/>
                  </a:lnTo>
                  <a:lnTo>
                    <a:pt x="3711" y="53"/>
                  </a:lnTo>
                  <a:lnTo>
                    <a:pt x="3743" y="81"/>
                  </a:lnTo>
                  <a:lnTo>
                    <a:pt x="3771" y="113"/>
                  </a:lnTo>
                  <a:lnTo>
                    <a:pt x="3793" y="149"/>
                  </a:lnTo>
                  <a:lnTo>
                    <a:pt x="3811" y="190"/>
                  </a:lnTo>
                  <a:lnTo>
                    <a:pt x="3821" y="233"/>
                  </a:lnTo>
                  <a:lnTo>
                    <a:pt x="3825" y="277"/>
                  </a:lnTo>
                  <a:lnTo>
                    <a:pt x="3825" y="2279"/>
                  </a:lnTo>
                  <a:lnTo>
                    <a:pt x="3823" y="2738"/>
                  </a:lnTo>
                  <a:lnTo>
                    <a:pt x="3819" y="2777"/>
                  </a:lnTo>
                  <a:lnTo>
                    <a:pt x="3808" y="2813"/>
                  </a:lnTo>
                  <a:lnTo>
                    <a:pt x="3793" y="2846"/>
                  </a:lnTo>
                  <a:lnTo>
                    <a:pt x="3773" y="2878"/>
                  </a:lnTo>
                  <a:lnTo>
                    <a:pt x="3749" y="2906"/>
                  </a:lnTo>
                  <a:lnTo>
                    <a:pt x="3720" y="2929"/>
                  </a:lnTo>
                  <a:lnTo>
                    <a:pt x="3689" y="2947"/>
                  </a:lnTo>
                  <a:lnTo>
                    <a:pt x="3654" y="2962"/>
                  </a:lnTo>
                  <a:lnTo>
                    <a:pt x="3618" y="2970"/>
                  </a:lnTo>
                  <a:lnTo>
                    <a:pt x="3579" y="2974"/>
                  </a:lnTo>
                  <a:lnTo>
                    <a:pt x="245" y="2974"/>
                  </a:lnTo>
                  <a:lnTo>
                    <a:pt x="206" y="2970"/>
                  </a:lnTo>
                  <a:lnTo>
                    <a:pt x="169" y="2962"/>
                  </a:lnTo>
                  <a:lnTo>
                    <a:pt x="135" y="2947"/>
                  </a:lnTo>
                  <a:lnTo>
                    <a:pt x="103" y="2929"/>
                  </a:lnTo>
                  <a:lnTo>
                    <a:pt x="74" y="2906"/>
                  </a:lnTo>
                  <a:lnTo>
                    <a:pt x="50" y="2878"/>
                  </a:lnTo>
                  <a:lnTo>
                    <a:pt x="30" y="2846"/>
                  </a:lnTo>
                  <a:lnTo>
                    <a:pt x="15" y="2813"/>
                  </a:lnTo>
                  <a:lnTo>
                    <a:pt x="5" y="2777"/>
                  </a:lnTo>
                  <a:lnTo>
                    <a:pt x="0" y="2738"/>
                  </a:lnTo>
                  <a:lnTo>
                    <a:pt x="0" y="277"/>
                  </a:lnTo>
                  <a:lnTo>
                    <a:pt x="3" y="233"/>
                  </a:lnTo>
                  <a:lnTo>
                    <a:pt x="14" y="190"/>
                  </a:lnTo>
                  <a:lnTo>
                    <a:pt x="31" y="149"/>
                  </a:lnTo>
                  <a:lnTo>
                    <a:pt x="53" y="113"/>
                  </a:lnTo>
                  <a:lnTo>
                    <a:pt x="81" y="81"/>
                  </a:lnTo>
                  <a:lnTo>
                    <a:pt x="114" y="53"/>
                  </a:lnTo>
                  <a:lnTo>
                    <a:pt x="150" y="31"/>
                  </a:lnTo>
                  <a:lnTo>
                    <a:pt x="190" y="14"/>
                  </a:lnTo>
                  <a:lnTo>
                    <a:pt x="233" y="3"/>
                  </a:lnTo>
                  <a:lnTo>
                    <a:pt x="278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67" name="Freeform 1229">
              <a:extLst>
                <a:ext uri="{FF2B5EF4-FFF2-40B4-BE49-F238E27FC236}">
                  <a16:creationId xmlns:a16="http://schemas.microsoft.com/office/drawing/2014/main" id="{D30D12D5-4B24-5451-4477-C6A0143B1381}"/>
                </a:ext>
              </a:extLst>
            </p:cNvPr>
            <p:cNvSpPr/>
            <p:nvPr/>
          </p:nvSpPr>
          <p:spPr bwMode="auto">
            <a:xfrm>
              <a:off x="6827" y="3352"/>
              <a:ext cx="21" cy="19"/>
            </a:xfrm>
            <a:custGeom>
              <a:avLst/>
              <a:gdLst>
                <a:gd name="T0" fmla="*/ 118 w 126"/>
                <a:gd name="T1" fmla="*/ 0 h 117"/>
                <a:gd name="T2" fmla="*/ 124 w 126"/>
                <a:gd name="T3" fmla="*/ 57 h 117"/>
                <a:gd name="T4" fmla="*/ 126 w 126"/>
                <a:gd name="T5" fmla="*/ 114 h 117"/>
                <a:gd name="T6" fmla="*/ 123 w 126"/>
                <a:gd name="T7" fmla="*/ 117 h 117"/>
                <a:gd name="T8" fmla="*/ 0 w 126"/>
                <a:gd name="T9" fmla="*/ 117 h 117"/>
                <a:gd name="T10" fmla="*/ 118 w 126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17" extrusionOk="0">
                  <a:moveTo>
                    <a:pt x="118" y="0"/>
                  </a:moveTo>
                  <a:lnTo>
                    <a:pt x="124" y="57"/>
                  </a:lnTo>
                  <a:lnTo>
                    <a:pt x="126" y="114"/>
                  </a:lnTo>
                  <a:lnTo>
                    <a:pt x="123" y="117"/>
                  </a:lnTo>
                  <a:lnTo>
                    <a:pt x="0" y="117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68" name="Freeform 1230">
              <a:extLst>
                <a:ext uri="{FF2B5EF4-FFF2-40B4-BE49-F238E27FC236}">
                  <a16:creationId xmlns:a16="http://schemas.microsoft.com/office/drawing/2014/main" id="{34039CE3-3EA3-5D99-7FD3-C02B83ED73FC}"/>
                </a:ext>
              </a:extLst>
            </p:cNvPr>
            <p:cNvSpPr/>
            <p:nvPr/>
          </p:nvSpPr>
          <p:spPr bwMode="auto">
            <a:xfrm>
              <a:off x="6714" y="3255"/>
              <a:ext cx="77" cy="85"/>
            </a:xfrm>
            <a:custGeom>
              <a:avLst/>
              <a:gdLst>
                <a:gd name="T0" fmla="*/ 390 w 464"/>
                <a:gd name="T1" fmla="*/ 0 h 513"/>
                <a:gd name="T2" fmla="*/ 427 w 464"/>
                <a:gd name="T3" fmla="*/ 23 h 513"/>
                <a:gd name="T4" fmla="*/ 464 w 464"/>
                <a:gd name="T5" fmla="*/ 49 h 513"/>
                <a:gd name="T6" fmla="*/ 0 w 464"/>
                <a:gd name="T7" fmla="*/ 513 h 513"/>
                <a:gd name="T8" fmla="*/ 0 w 464"/>
                <a:gd name="T9" fmla="*/ 390 h 513"/>
                <a:gd name="T10" fmla="*/ 390 w 464"/>
                <a:gd name="T11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513" extrusionOk="0">
                  <a:moveTo>
                    <a:pt x="390" y="0"/>
                  </a:moveTo>
                  <a:lnTo>
                    <a:pt x="427" y="23"/>
                  </a:lnTo>
                  <a:lnTo>
                    <a:pt x="464" y="49"/>
                  </a:lnTo>
                  <a:lnTo>
                    <a:pt x="0" y="513"/>
                  </a:lnTo>
                  <a:lnTo>
                    <a:pt x="0" y="390"/>
                  </a:lnTo>
                  <a:lnTo>
                    <a:pt x="39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69" name="Freeform 1231">
              <a:extLst>
                <a:ext uri="{FF2B5EF4-FFF2-40B4-BE49-F238E27FC236}">
                  <a16:creationId xmlns:a16="http://schemas.microsoft.com/office/drawing/2014/main" id="{775BDECA-1779-45EB-C950-8A11E3BA770A}"/>
                </a:ext>
              </a:extLst>
            </p:cNvPr>
            <p:cNvSpPr/>
            <p:nvPr/>
          </p:nvSpPr>
          <p:spPr bwMode="auto">
            <a:xfrm>
              <a:off x="6714" y="3243"/>
              <a:ext cx="51" cy="57"/>
            </a:xfrm>
            <a:custGeom>
              <a:avLst/>
              <a:gdLst>
                <a:gd name="T0" fmla="*/ 217 w 308"/>
                <a:gd name="T1" fmla="*/ 0 h 340"/>
                <a:gd name="T2" fmla="*/ 262 w 308"/>
                <a:gd name="T3" fmla="*/ 15 h 340"/>
                <a:gd name="T4" fmla="*/ 308 w 308"/>
                <a:gd name="T5" fmla="*/ 32 h 340"/>
                <a:gd name="T6" fmla="*/ 0 w 308"/>
                <a:gd name="T7" fmla="*/ 340 h 340"/>
                <a:gd name="T8" fmla="*/ 0 w 308"/>
                <a:gd name="T9" fmla="*/ 217 h 340"/>
                <a:gd name="T10" fmla="*/ 217 w 308"/>
                <a:gd name="T1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340" extrusionOk="0">
                  <a:moveTo>
                    <a:pt x="217" y="0"/>
                  </a:moveTo>
                  <a:lnTo>
                    <a:pt x="262" y="15"/>
                  </a:lnTo>
                  <a:lnTo>
                    <a:pt x="308" y="32"/>
                  </a:lnTo>
                  <a:lnTo>
                    <a:pt x="0" y="340"/>
                  </a:lnTo>
                  <a:lnTo>
                    <a:pt x="0" y="217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70" name="Freeform 1232">
              <a:extLst>
                <a:ext uri="{FF2B5EF4-FFF2-40B4-BE49-F238E27FC236}">
                  <a16:creationId xmlns:a16="http://schemas.microsoft.com/office/drawing/2014/main" id="{8577FD0A-4759-243C-4520-947701013EBE}"/>
                </a:ext>
              </a:extLst>
            </p:cNvPr>
            <p:cNvSpPr/>
            <p:nvPr/>
          </p:nvSpPr>
          <p:spPr bwMode="auto">
            <a:xfrm>
              <a:off x="6714" y="3237"/>
              <a:ext cx="19" cy="21"/>
            </a:xfrm>
            <a:custGeom>
              <a:avLst/>
              <a:gdLst>
                <a:gd name="T0" fmla="*/ 1 w 116"/>
                <a:gd name="T1" fmla="*/ 0 h 124"/>
                <a:gd name="T2" fmla="*/ 59 w 116"/>
                <a:gd name="T3" fmla="*/ 2 h 124"/>
                <a:gd name="T4" fmla="*/ 116 w 116"/>
                <a:gd name="T5" fmla="*/ 8 h 124"/>
                <a:gd name="T6" fmla="*/ 0 w 116"/>
                <a:gd name="T7" fmla="*/ 124 h 124"/>
                <a:gd name="T8" fmla="*/ 0 w 116"/>
                <a:gd name="T9" fmla="*/ 1 h 124"/>
                <a:gd name="T10" fmla="*/ 1 w 116"/>
                <a:gd name="T1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24" extrusionOk="0">
                  <a:moveTo>
                    <a:pt x="1" y="0"/>
                  </a:moveTo>
                  <a:lnTo>
                    <a:pt x="59" y="2"/>
                  </a:lnTo>
                  <a:lnTo>
                    <a:pt x="116" y="8"/>
                  </a:lnTo>
                  <a:lnTo>
                    <a:pt x="0" y="124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71" name="Freeform 1233">
              <a:extLst>
                <a:ext uri="{FF2B5EF4-FFF2-40B4-BE49-F238E27FC236}">
                  <a16:creationId xmlns:a16="http://schemas.microsoft.com/office/drawing/2014/main" id="{495537E9-3597-5F32-BA72-B30ED7C718C4}"/>
                </a:ext>
              </a:extLst>
            </p:cNvPr>
            <p:cNvSpPr/>
            <p:nvPr/>
          </p:nvSpPr>
          <p:spPr bwMode="auto">
            <a:xfrm>
              <a:off x="6745" y="3294"/>
              <a:ext cx="86" cy="77"/>
            </a:xfrm>
            <a:custGeom>
              <a:avLst/>
              <a:gdLst>
                <a:gd name="T0" fmla="*/ 467 w 514"/>
                <a:gd name="T1" fmla="*/ 0 h 465"/>
                <a:gd name="T2" fmla="*/ 492 w 514"/>
                <a:gd name="T3" fmla="*/ 37 h 465"/>
                <a:gd name="T4" fmla="*/ 514 w 514"/>
                <a:gd name="T5" fmla="*/ 74 h 465"/>
                <a:gd name="T6" fmla="*/ 123 w 514"/>
                <a:gd name="T7" fmla="*/ 465 h 465"/>
                <a:gd name="T8" fmla="*/ 0 w 514"/>
                <a:gd name="T9" fmla="*/ 465 h 465"/>
                <a:gd name="T10" fmla="*/ 467 w 514"/>
                <a:gd name="T11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4" h="465" extrusionOk="0">
                  <a:moveTo>
                    <a:pt x="467" y="0"/>
                  </a:moveTo>
                  <a:lnTo>
                    <a:pt x="492" y="37"/>
                  </a:lnTo>
                  <a:lnTo>
                    <a:pt x="514" y="74"/>
                  </a:lnTo>
                  <a:lnTo>
                    <a:pt x="123" y="465"/>
                  </a:lnTo>
                  <a:lnTo>
                    <a:pt x="0" y="465"/>
                  </a:lnTo>
                  <a:lnTo>
                    <a:pt x="46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72" name="Freeform 1234">
              <a:extLst>
                <a:ext uri="{FF2B5EF4-FFF2-40B4-BE49-F238E27FC236}">
                  <a16:creationId xmlns:a16="http://schemas.microsoft.com/office/drawing/2014/main" id="{ECA7390C-0EC2-9519-AEB0-AAC136A9D926}"/>
                </a:ext>
              </a:extLst>
            </p:cNvPr>
            <p:cNvSpPr/>
            <p:nvPr/>
          </p:nvSpPr>
          <p:spPr bwMode="auto">
            <a:xfrm>
              <a:off x="6714" y="3272"/>
              <a:ext cx="99" cy="99"/>
            </a:xfrm>
            <a:custGeom>
              <a:avLst/>
              <a:gdLst>
                <a:gd name="T0" fmla="*/ 533 w 594"/>
                <a:gd name="T1" fmla="*/ 0 h 595"/>
                <a:gd name="T2" fmla="*/ 565 w 594"/>
                <a:gd name="T3" fmla="*/ 30 h 595"/>
                <a:gd name="T4" fmla="*/ 594 w 594"/>
                <a:gd name="T5" fmla="*/ 61 h 595"/>
                <a:gd name="T6" fmla="*/ 60 w 594"/>
                <a:gd name="T7" fmla="*/ 595 h 595"/>
                <a:gd name="T8" fmla="*/ 0 w 594"/>
                <a:gd name="T9" fmla="*/ 595 h 595"/>
                <a:gd name="T10" fmla="*/ 0 w 594"/>
                <a:gd name="T11" fmla="*/ 532 h 595"/>
                <a:gd name="T12" fmla="*/ 533 w 594"/>
                <a:gd name="T1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4" h="595" extrusionOk="0">
                  <a:moveTo>
                    <a:pt x="533" y="0"/>
                  </a:moveTo>
                  <a:lnTo>
                    <a:pt x="565" y="30"/>
                  </a:lnTo>
                  <a:lnTo>
                    <a:pt x="594" y="61"/>
                  </a:lnTo>
                  <a:lnTo>
                    <a:pt x="60" y="595"/>
                  </a:lnTo>
                  <a:lnTo>
                    <a:pt x="0" y="595"/>
                  </a:lnTo>
                  <a:lnTo>
                    <a:pt x="0" y="532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73" name="Freeform 1235">
              <a:extLst>
                <a:ext uri="{FF2B5EF4-FFF2-40B4-BE49-F238E27FC236}">
                  <a16:creationId xmlns:a16="http://schemas.microsoft.com/office/drawing/2014/main" id="{D502444B-69D2-67BF-4396-C8C5D5FC2485}"/>
                </a:ext>
              </a:extLst>
            </p:cNvPr>
            <p:cNvSpPr/>
            <p:nvPr/>
          </p:nvSpPr>
          <p:spPr bwMode="auto">
            <a:xfrm>
              <a:off x="6786" y="3320"/>
              <a:ext cx="57" cy="51"/>
            </a:xfrm>
            <a:custGeom>
              <a:avLst/>
              <a:gdLst>
                <a:gd name="T0" fmla="*/ 309 w 340"/>
                <a:gd name="T1" fmla="*/ 0 h 309"/>
                <a:gd name="T2" fmla="*/ 326 w 340"/>
                <a:gd name="T3" fmla="*/ 45 h 309"/>
                <a:gd name="T4" fmla="*/ 340 w 340"/>
                <a:gd name="T5" fmla="*/ 91 h 309"/>
                <a:gd name="T6" fmla="*/ 122 w 340"/>
                <a:gd name="T7" fmla="*/ 309 h 309"/>
                <a:gd name="T8" fmla="*/ 0 w 340"/>
                <a:gd name="T9" fmla="*/ 309 h 309"/>
                <a:gd name="T10" fmla="*/ 309 w 340"/>
                <a:gd name="T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09" extrusionOk="0">
                  <a:moveTo>
                    <a:pt x="309" y="0"/>
                  </a:moveTo>
                  <a:lnTo>
                    <a:pt x="326" y="45"/>
                  </a:lnTo>
                  <a:lnTo>
                    <a:pt x="340" y="91"/>
                  </a:lnTo>
                  <a:lnTo>
                    <a:pt x="122" y="309"/>
                  </a:lnTo>
                  <a:lnTo>
                    <a:pt x="0" y="309"/>
                  </a:lnTo>
                  <a:lnTo>
                    <a:pt x="309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  <p:sp>
          <p:nvSpPr>
            <p:cNvPr id="74" name="Freeform 1236">
              <a:extLst>
                <a:ext uri="{FF2B5EF4-FFF2-40B4-BE49-F238E27FC236}">
                  <a16:creationId xmlns:a16="http://schemas.microsoft.com/office/drawing/2014/main" id="{FBCEF100-99D4-2A78-2F3A-A00E21F942B1}"/>
                </a:ext>
              </a:extLst>
            </p:cNvPr>
            <p:cNvSpPr/>
            <p:nvPr/>
          </p:nvSpPr>
          <p:spPr bwMode="auto">
            <a:xfrm>
              <a:off x="6558" y="3261"/>
              <a:ext cx="267" cy="267"/>
            </a:xfrm>
            <a:custGeom>
              <a:avLst/>
              <a:gdLst>
                <a:gd name="T0" fmla="*/ 802 w 1603"/>
                <a:gd name="T1" fmla="*/ 0 h 1603"/>
                <a:gd name="T2" fmla="*/ 802 w 1603"/>
                <a:gd name="T3" fmla="*/ 801 h 1603"/>
                <a:gd name="T4" fmla="*/ 1603 w 1603"/>
                <a:gd name="T5" fmla="*/ 801 h 1603"/>
                <a:gd name="T6" fmla="*/ 1600 w 1603"/>
                <a:gd name="T7" fmla="*/ 879 h 1603"/>
                <a:gd name="T8" fmla="*/ 1588 w 1603"/>
                <a:gd name="T9" fmla="*/ 953 h 1603"/>
                <a:gd name="T10" fmla="*/ 1571 w 1603"/>
                <a:gd name="T11" fmla="*/ 1026 h 1603"/>
                <a:gd name="T12" fmla="*/ 1547 w 1603"/>
                <a:gd name="T13" fmla="*/ 1096 h 1603"/>
                <a:gd name="T14" fmla="*/ 1518 w 1603"/>
                <a:gd name="T15" fmla="*/ 1163 h 1603"/>
                <a:gd name="T16" fmla="*/ 1482 w 1603"/>
                <a:gd name="T17" fmla="*/ 1227 h 1603"/>
                <a:gd name="T18" fmla="*/ 1440 w 1603"/>
                <a:gd name="T19" fmla="*/ 1286 h 1603"/>
                <a:gd name="T20" fmla="*/ 1394 w 1603"/>
                <a:gd name="T21" fmla="*/ 1342 h 1603"/>
                <a:gd name="T22" fmla="*/ 1342 w 1603"/>
                <a:gd name="T23" fmla="*/ 1393 h 1603"/>
                <a:gd name="T24" fmla="*/ 1287 w 1603"/>
                <a:gd name="T25" fmla="*/ 1439 h 1603"/>
                <a:gd name="T26" fmla="*/ 1226 w 1603"/>
                <a:gd name="T27" fmla="*/ 1481 h 1603"/>
                <a:gd name="T28" fmla="*/ 1164 w 1603"/>
                <a:gd name="T29" fmla="*/ 1517 h 1603"/>
                <a:gd name="T30" fmla="*/ 1097 w 1603"/>
                <a:gd name="T31" fmla="*/ 1547 h 1603"/>
                <a:gd name="T32" fmla="*/ 1027 w 1603"/>
                <a:gd name="T33" fmla="*/ 1572 h 1603"/>
                <a:gd name="T34" fmla="*/ 954 w 1603"/>
                <a:gd name="T35" fmla="*/ 1589 h 1603"/>
                <a:gd name="T36" fmla="*/ 878 w 1603"/>
                <a:gd name="T37" fmla="*/ 1599 h 1603"/>
                <a:gd name="T38" fmla="*/ 802 w 1603"/>
                <a:gd name="T39" fmla="*/ 1603 h 1603"/>
                <a:gd name="T40" fmla="*/ 724 w 1603"/>
                <a:gd name="T41" fmla="*/ 1599 h 1603"/>
                <a:gd name="T42" fmla="*/ 650 w 1603"/>
                <a:gd name="T43" fmla="*/ 1589 h 1603"/>
                <a:gd name="T44" fmla="*/ 577 w 1603"/>
                <a:gd name="T45" fmla="*/ 1572 h 1603"/>
                <a:gd name="T46" fmla="*/ 507 w 1603"/>
                <a:gd name="T47" fmla="*/ 1547 h 1603"/>
                <a:gd name="T48" fmla="*/ 440 w 1603"/>
                <a:gd name="T49" fmla="*/ 1517 h 1603"/>
                <a:gd name="T50" fmla="*/ 376 w 1603"/>
                <a:gd name="T51" fmla="*/ 1481 h 1603"/>
                <a:gd name="T52" fmla="*/ 317 w 1603"/>
                <a:gd name="T53" fmla="*/ 1439 h 1603"/>
                <a:gd name="T54" fmla="*/ 261 w 1603"/>
                <a:gd name="T55" fmla="*/ 1393 h 1603"/>
                <a:gd name="T56" fmla="*/ 210 w 1603"/>
                <a:gd name="T57" fmla="*/ 1342 h 1603"/>
                <a:gd name="T58" fmla="*/ 164 w 1603"/>
                <a:gd name="T59" fmla="*/ 1286 h 1603"/>
                <a:gd name="T60" fmla="*/ 122 w 1603"/>
                <a:gd name="T61" fmla="*/ 1227 h 1603"/>
                <a:gd name="T62" fmla="*/ 86 w 1603"/>
                <a:gd name="T63" fmla="*/ 1163 h 1603"/>
                <a:gd name="T64" fmla="*/ 56 w 1603"/>
                <a:gd name="T65" fmla="*/ 1096 h 1603"/>
                <a:gd name="T66" fmla="*/ 33 w 1603"/>
                <a:gd name="T67" fmla="*/ 1026 h 1603"/>
                <a:gd name="T68" fmla="*/ 15 w 1603"/>
                <a:gd name="T69" fmla="*/ 953 h 1603"/>
                <a:gd name="T70" fmla="*/ 4 w 1603"/>
                <a:gd name="T71" fmla="*/ 879 h 1603"/>
                <a:gd name="T72" fmla="*/ 0 w 1603"/>
                <a:gd name="T73" fmla="*/ 801 h 1603"/>
                <a:gd name="T74" fmla="*/ 4 w 1603"/>
                <a:gd name="T75" fmla="*/ 725 h 1603"/>
                <a:gd name="T76" fmla="*/ 15 w 1603"/>
                <a:gd name="T77" fmla="*/ 649 h 1603"/>
                <a:gd name="T78" fmla="*/ 33 w 1603"/>
                <a:gd name="T79" fmla="*/ 576 h 1603"/>
                <a:gd name="T80" fmla="*/ 56 w 1603"/>
                <a:gd name="T81" fmla="*/ 507 h 1603"/>
                <a:gd name="T82" fmla="*/ 86 w 1603"/>
                <a:gd name="T83" fmla="*/ 439 h 1603"/>
                <a:gd name="T84" fmla="*/ 122 w 1603"/>
                <a:gd name="T85" fmla="*/ 377 h 1603"/>
                <a:gd name="T86" fmla="*/ 164 w 1603"/>
                <a:gd name="T87" fmla="*/ 316 h 1603"/>
                <a:gd name="T88" fmla="*/ 210 w 1603"/>
                <a:gd name="T89" fmla="*/ 261 h 1603"/>
                <a:gd name="T90" fmla="*/ 261 w 1603"/>
                <a:gd name="T91" fmla="*/ 210 h 1603"/>
                <a:gd name="T92" fmla="*/ 317 w 1603"/>
                <a:gd name="T93" fmla="*/ 163 h 1603"/>
                <a:gd name="T94" fmla="*/ 376 w 1603"/>
                <a:gd name="T95" fmla="*/ 123 h 1603"/>
                <a:gd name="T96" fmla="*/ 440 w 1603"/>
                <a:gd name="T97" fmla="*/ 87 h 1603"/>
                <a:gd name="T98" fmla="*/ 507 w 1603"/>
                <a:gd name="T99" fmla="*/ 57 h 1603"/>
                <a:gd name="T100" fmla="*/ 577 w 1603"/>
                <a:gd name="T101" fmla="*/ 32 h 1603"/>
                <a:gd name="T102" fmla="*/ 650 w 1603"/>
                <a:gd name="T103" fmla="*/ 15 h 1603"/>
                <a:gd name="T104" fmla="*/ 724 w 1603"/>
                <a:gd name="T105" fmla="*/ 4 h 1603"/>
                <a:gd name="T106" fmla="*/ 802 w 1603"/>
                <a:gd name="T107" fmla="*/ 0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3" h="1603" extrusionOk="0">
                  <a:moveTo>
                    <a:pt x="802" y="0"/>
                  </a:moveTo>
                  <a:lnTo>
                    <a:pt x="802" y="801"/>
                  </a:lnTo>
                  <a:lnTo>
                    <a:pt x="1603" y="801"/>
                  </a:lnTo>
                  <a:lnTo>
                    <a:pt x="1600" y="879"/>
                  </a:lnTo>
                  <a:lnTo>
                    <a:pt x="1588" y="953"/>
                  </a:lnTo>
                  <a:lnTo>
                    <a:pt x="1571" y="1026"/>
                  </a:lnTo>
                  <a:lnTo>
                    <a:pt x="1547" y="1096"/>
                  </a:lnTo>
                  <a:lnTo>
                    <a:pt x="1518" y="1163"/>
                  </a:lnTo>
                  <a:lnTo>
                    <a:pt x="1482" y="1227"/>
                  </a:lnTo>
                  <a:lnTo>
                    <a:pt x="1440" y="1286"/>
                  </a:lnTo>
                  <a:lnTo>
                    <a:pt x="1394" y="1342"/>
                  </a:lnTo>
                  <a:lnTo>
                    <a:pt x="1342" y="1393"/>
                  </a:lnTo>
                  <a:lnTo>
                    <a:pt x="1287" y="1439"/>
                  </a:lnTo>
                  <a:lnTo>
                    <a:pt x="1226" y="1481"/>
                  </a:lnTo>
                  <a:lnTo>
                    <a:pt x="1164" y="1517"/>
                  </a:lnTo>
                  <a:lnTo>
                    <a:pt x="1097" y="1547"/>
                  </a:lnTo>
                  <a:lnTo>
                    <a:pt x="1027" y="1572"/>
                  </a:lnTo>
                  <a:lnTo>
                    <a:pt x="954" y="1589"/>
                  </a:lnTo>
                  <a:lnTo>
                    <a:pt x="878" y="1599"/>
                  </a:lnTo>
                  <a:lnTo>
                    <a:pt x="802" y="1603"/>
                  </a:lnTo>
                  <a:lnTo>
                    <a:pt x="724" y="1599"/>
                  </a:lnTo>
                  <a:lnTo>
                    <a:pt x="650" y="1589"/>
                  </a:lnTo>
                  <a:lnTo>
                    <a:pt x="577" y="1572"/>
                  </a:lnTo>
                  <a:lnTo>
                    <a:pt x="507" y="1547"/>
                  </a:lnTo>
                  <a:lnTo>
                    <a:pt x="440" y="1517"/>
                  </a:lnTo>
                  <a:lnTo>
                    <a:pt x="376" y="1481"/>
                  </a:lnTo>
                  <a:lnTo>
                    <a:pt x="317" y="1439"/>
                  </a:lnTo>
                  <a:lnTo>
                    <a:pt x="261" y="1393"/>
                  </a:lnTo>
                  <a:lnTo>
                    <a:pt x="210" y="1342"/>
                  </a:lnTo>
                  <a:lnTo>
                    <a:pt x="164" y="1286"/>
                  </a:lnTo>
                  <a:lnTo>
                    <a:pt x="122" y="1227"/>
                  </a:lnTo>
                  <a:lnTo>
                    <a:pt x="86" y="1163"/>
                  </a:lnTo>
                  <a:lnTo>
                    <a:pt x="56" y="1096"/>
                  </a:lnTo>
                  <a:lnTo>
                    <a:pt x="33" y="1026"/>
                  </a:lnTo>
                  <a:lnTo>
                    <a:pt x="15" y="953"/>
                  </a:lnTo>
                  <a:lnTo>
                    <a:pt x="4" y="879"/>
                  </a:lnTo>
                  <a:lnTo>
                    <a:pt x="0" y="801"/>
                  </a:lnTo>
                  <a:lnTo>
                    <a:pt x="4" y="725"/>
                  </a:lnTo>
                  <a:lnTo>
                    <a:pt x="15" y="649"/>
                  </a:lnTo>
                  <a:lnTo>
                    <a:pt x="33" y="576"/>
                  </a:lnTo>
                  <a:lnTo>
                    <a:pt x="56" y="507"/>
                  </a:lnTo>
                  <a:lnTo>
                    <a:pt x="86" y="439"/>
                  </a:lnTo>
                  <a:lnTo>
                    <a:pt x="122" y="377"/>
                  </a:lnTo>
                  <a:lnTo>
                    <a:pt x="164" y="316"/>
                  </a:lnTo>
                  <a:lnTo>
                    <a:pt x="210" y="261"/>
                  </a:lnTo>
                  <a:lnTo>
                    <a:pt x="261" y="210"/>
                  </a:lnTo>
                  <a:lnTo>
                    <a:pt x="317" y="163"/>
                  </a:lnTo>
                  <a:lnTo>
                    <a:pt x="376" y="123"/>
                  </a:lnTo>
                  <a:lnTo>
                    <a:pt x="440" y="87"/>
                  </a:lnTo>
                  <a:lnTo>
                    <a:pt x="507" y="57"/>
                  </a:lnTo>
                  <a:lnTo>
                    <a:pt x="577" y="32"/>
                  </a:lnTo>
                  <a:lnTo>
                    <a:pt x="650" y="15"/>
                  </a:lnTo>
                  <a:lnTo>
                    <a:pt x="724" y="4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rgbClr val="1F3A73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Arial"/>
              </a:endParaRPr>
            </a:p>
          </p:txBody>
        </p:sp>
      </p:grpSp>
      <p:sp>
        <p:nvSpPr>
          <p:cNvPr id="46" name="Номер слайда 40">
            <a:extLst>
              <a:ext uri="{FF2B5EF4-FFF2-40B4-BE49-F238E27FC236}">
                <a16:creationId xmlns:a16="http://schemas.microsoft.com/office/drawing/2014/main" id="{8127CDD3-BC49-62B5-5757-B9D1D90BC8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84542" y="6410953"/>
            <a:ext cx="2804160" cy="184666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19</a:t>
            </a:fld>
            <a:endParaRPr lang="ru-RU" sz="1200">
              <a:solidFill>
                <a:srgbClr val="0071BE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633CEEC-C58B-87A2-E93F-CC6D234BF0C0}"/>
              </a:ext>
            </a:extLst>
          </p:cNvPr>
          <p:cNvGrpSpPr/>
          <p:nvPr/>
        </p:nvGrpSpPr>
        <p:grpSpPr bwMode="auto">
          <a:xfrm>
            <a:off x="812358" y="6286312"/>
            <a:ext cx="10623937" cy="369332"/>
            <a:chOff x="812358" y="6286312"/>
            <a:chExt cx="10623937" cy="369332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1FAFDC19-A28C-BB07-1BF9-556B189DFBEB}"/>
                </a:ext>
              </a:extLst>
            </p:cNvPr>
            <p:cNvGrpSpPr/>
            <p:nvPr/>
          </p:nvGrpSpPr>
          <p:grpSpPr bwMode="auto">
            <a:xfrm>
              <a:off x="812358" y="6370820"/>
              <a:ext cx="2322282" cy="276999"/>
              <a:chOff x="812358" y="6370820"/>
              <a:chExt cx="2322282" cy="27699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FF37230-404F-3CDD-BB0D-BD2A45913D88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52" name="Picture 2" descr="Проектная ПРАКТИКА">
                <a:extLst>
                  <a:ext uri="{FF2B5EF4-FFF2-40B4-BE49-F238E27FC236}">
                    <a16:creationId xmlns:a16="http://schemas.microsoft.com/office/drawing/2014/main" id="{78248A61-8D1F-5F9B-BF19-EBFF68E1C1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AF32630-4626-1E08-42EB-FAB14DB5A9FE}"/>
                </a:ext>
              </a:extLst>
            </p:cNvPr>
            <p:cNvGrpSpPr/>
            <p:nvPr/>
          </p:nvGrpSpPr>
          <p:grpSpPr bwMode="auto">
            <a:xfrm>
              <a:off x="5672109" y="6286312"/>
              <a:ext cx="1879747" cy="369332"/>
              <a:chOff x="5138709" y="6286312"/>
              <a:chExt cx="1879747" cy="369332"/>
            </a:xfrm>
          </p:grpSpPr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A377D3B2-0650-FCC2-6D9F-0FB728C5F344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789547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 dirty="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 dirty="0">
                    <a:latin typeface="Arial"/>
                  </a:rPr>
                  <a:t>                                              </a:t>
                </a:r>
                <a:endParaRPr dirty="0"/>
              </a:p>
            </p:txBody>
          </p:sp>
          <p:pic>
            <p:nvPicPr>
              <p:cNvPr id="63" name="Рисунок 62" descr="Телефонная трубка">
                <a:extLst>
                  <a:ext uri="{FF2B5EF4-FFF2-40B4-BE49-F238E27FC236}">
                    <a16:creationId xmlns:a16="http://schemas.microsoft.com/office/drawing/2014/main" id="{55A34563-8A29-5A98-9D78-C59C19653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C414F261-2B62-70CF-D69C-31CC635BB2C5}"/>
                </a:ext>
              </a:extLst>
            </p:cNvPr>
            <p:cNvGrpSpPr/>
            <p:nvPr/>
          </p:nvGrpSpPr>
          <p:grpSpPr bwMode="auto">
            <a:xfrm>
              <a:off x="9797422" y="6352401"/>
              <a:ext cx="1638873" cy="276999"/>
              <a:chOff x="9797422" y="6352401"/>
              <a:chExt cx="1638873" cy="276999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4CCCCF1-63E4-C483-054F-98BA30469DD7}"/>
                  </a:ext>
                </a:extLst>
              </p:cNvPr>
              <p:cNvSpPr txBox="1"/>
              <p:nvPr/>
            </p:nvSpPr>
            <p:spPr bwMode="auto">
              <a:xfrm>
                <a:off x="9955249" y="6352401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81" name="Рисунок 80" descr="Земля">
                <a:extLst>
                  <a:ext uri="{FF2B5EF4-FFF2-40B4-BE49-F238E27FC236}">
                    <a16:creationId xmlns:a16="http://schemas.microsoft.com/office/drawing/2014/main" id="{247525D5-7E42-711B-F203-2354180D8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9797422" y="6387065"/>
                <a:ext cx="192338" cy="192338"/>
              </a:xfrm>
              <a:prstGeom prst="rect">
                <a:avLst/>
              </a:prstGeom>
            </p:spPr>
          </p:pic>
        </p:grpSp>
      </p:grpSp>
      <p:sp>
        <p:nvSpPr>
          <p:cNvPr id="4" name="object 6">
            <a:extLst>
              <a:ext uri="{FF2B5EF4-FFF2-40B4-BE49-F238E27FC236}">
                <a16:creationId xmlns:a16="http://schemas.microsoft.com/office/drawing/2014/main" id="{44EF9E28-A733-2CB8-84F6-1669B7DE3DA9}"/>
              </a:ext>
            </a:extLst>
          </p:cNvPr>
          <p:cNvSpPr txBox="1"/>
          <p:nvPr/>
        </p:nvSpPr>
        <p:spPr bwMode="auto">
          <a:xfrm>
            <a:off x="1880824" y="4680944"/>
            <a:ext cx="5159276" cy="1153521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rgbClr val="1F3A73"/>
                </a:solidFill>
                <a:latin typeface="Arial"/>
                <a:cs typeface="Arial"/>
              </a:rPr>
              <a:t>Сократить стоимость и сроки кастомизации ИСУП под бизнес-потребности 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FE97606-A2A4-D6B6-A309-AEE01EA7DA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5471" y="678313"/>
            <a:ext cx="2143237" cy="5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8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5425" y="678314"/>
            <a:ext cx="7513573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 ФОРСАЙТ – ИНТЕГРАЦИЯ ЛУЧШИХ РЕШЕНИЙ И ТЕХНОЛОГИЙ</a:t>
            </a:r>
            <a:br>
              <a:rPr lang="ru-RU"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kern="1200" spc="15" dirty="0">
              <a:solidFill>
                <a:srgbClr val="1F3A73"/>
              </a:solidFill>
              <a:ea typeface="+mn-e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05457" y="3012388"/>
            <a:ext cx="949325" cy="949325"/>
            <a:chOff x="2263874" y="3769789"/>
            <a:chExt cx="949325" cy="949325"/>
          </a:xfrm>
          <a:solidFill>
            <a:srgbClr val="DDB438"/>
          </a:solidFill>
        </p:grpSpPr>
        <p:sp>
          <p:nvSpPr>
            <p:cNvPr id="4" name="object 4"/>
            <p:cNvSpPr/>
            <p:nvPr/>
          </p:nvSpPr>
          <p:spPr>
            <a:xfrm>
              <a:off x="2263874" y="3769789"/>
              <a:ext cx="949325" cy="949325"/>
            </a:xfrm>
            <a:custGeom>
              <a:avLst/>
              <a:gdLst/>
              <a:ahLst/>
              <a:cxnLst/>
              <a:rect l="l" t="t" r="r" b="b"/>
              <a:pathLst>
                <a:path w="949325" h="949325">
                  <a:moveTo>
                    <a:pt x="396083" y="213486"/>
                  </a:moveTo>
                  <a:lnTo>
                    <a:pt x="368587" y="213486"/>
                  </a:lnTo>
                  <a:lnTo>
                    <a:pt x="368587" y="913218"/>
                  </a:lnTo>
                  <a:lnTo>
                    <a:pt x="371400" y="927118"/>
                  </a:lnTo>
                  <a:lnTo>
                    <a:pt x="379065" y="938479"/>
                  </a:lnTo>
                  <a:lnTo>
                    <a:pt x="390426" y="946144"/>
                  </a:lnTo>
                  <a:lnTo>
                    <a:pt x="404325" y="948956"/>
                  </a:lnTo>
                  <a:lnTo>
                    <a:pt x="645117" y="948956"/>
                  </a:lnTo>
                  <a:lnTo>
                    <a:pt x="652699" y="945997"/>
                  </a:lnTo>
                  <a:lnTo>
                    <a:pt x="658795" y="941197"/>
                  </a:lnTo>
                  <a:lnTo>
                    <a:pt x="934453" y="941197"/>
                  </a:lnTo>
                  <a:lnTo>
                    <a:pt x="938484" y="938479"/>
                  </a:lnTo>
                  <a:lnTo>
                    <a:pt x="946152" y="927118"/>
                  </a:lnTo>
                  <a:lnTo>
                    <a:pt x="947297" y="921461"/>
                  </a:lnTo>
                  <a:lnTo>
                    <a:pt x="399766" y="921461"/>
                  </a:lnTo>
                  <a:lnTo>
                    <a:pt x="396083" y="917778"/>
                  </a:lnTo>
                  <a:lnTo>
                    <a:pt x="396083" y="213486"/>
                  </a:lnTo>
                  <a:close/>
                </a:path>
                <a:path w="949325" h="949325">
                  <a:moveTo>
                    <a:pt x="934453" y="941197"/>
                  </a:moveTo>
                  <a:lnTo>
                    <a:pt x="658795" y="941197"/>
                  </a:lnTo>
                  <a:lnTo>
                    <a:pt x="664853" y="945997"/>
                  </a:lnTo>
                  <a:lnTo>
                    <a:pt x="672435" y="948956"/>
                  </a:lnTo>
                  <a:lnTo>
                    <a:pt x="913201" y="948956"/>
                  </a:lnTo>
                  <a:lnTo>
                    <a:pt x="927116" y="946144"/>
                  </a:lnTo>
                  <a:lnTo>
                    <a:pt x="934453" y="941197"/>
                  </a:lnTo>
                  <a:close/>
                </a:path>
                <a:path w="949325" h="949325">
                  <a:moveTo>
                    <a:pt x="126627" y="368"/>
                  </a:moveTo>
                  <a:lnTo>
                    <a:pt x="91728" y="18800"/>
                  </a:lnTo>
                  <a:lnTo>
                    <a:pt x="8" y="885863"/>
                  </a:lnTo>
                  <a:lnTo>
                    <a:pt x="0" y="893038"/>
                  </a:lnTo>
                  <a:lnTo>
                    <a:pt x="1307" y="899793"/>
                  </a:lnTo>
                  <a:lnTo>
                    <a:pt x="31923" y="925093"/>
                  </a:lnTo>
                  <a:lnTo>
                    <a:pt x="258631" y="948321"/>
                  </a:lnTo>
                  <a:lnTo>
                    <a:pt x="259875" y="948372"/>
                  </a:lnTo>
                  <a:lnTo>
                    <a:pt x="269273" y="948372"/>
                  </a:lnTo>
                  <a:lnTo>
                    <a:pt x="295523" y="921537"/>
                  </a:lnTo>
                  <a:lnTo>
                    <a:pt x="265019" y="921537"/>
                  </a:lnTo>
                  <a:lnTo>
                    <a:pt x="260167" y="920826"/>
                  </a:lnTo>
                  <a:lnTo>
                    <a:pt x="32533" y="897509"/>
                  </a:lnTo>
                  <a:lnTo>
                    <a:pt x="30551" y="896454"/>
                  </a:lnTo>
                  <a:lnTo>
                    <a:pt x="29193" y="894727"/>
                  </a:lnTo>
                  <a:lnTo>
                    <a:pt x="27796" y="893038"/>
                  </a:lnTo>
                  <a:lnTo>
                    <a:pt x="27135" y="890892"/>
                  </a:lnTo>
                  <a:lnTo>
                    <a:pt x="115260" y="30886"/>
                  </a:lnTo>
                  <a:lnTo>
                    <a:pt x="118867" y="27711"/>
                  </a:lnTo>
                  <a:lnTo>
                    <a:pt x="365869" y="27711"/>
                  </a:lnTo>
                  <a:lnTo>
                    <a:pt x="364168" y="26492"/>
                  </a:lnTo>
                  <a:lnTo>
                    <a:pt x="358389" y="24104"/>
                  </a:lnTo>
                  <a:lnTo>
                    <a:pt x="126627" y="368"/>
                  </a:lnTo>
                  <a:close/>
                </a:path>
                <a:path w="949325" h="949325">
                  <a:moveTo>
                    <a:pt x="365869" y="27711"/>
                  </a:moveTo>
                  <a:lnTo>
                    <a:pt x="123579" y="27711"/>
                  </a:lnTo>
                  <a:lnTo>
                    <a:pt x="353830" y="51282"/>
                  </a:lnTo>
                  <a:lnTo>
                    <a:pt x="357119" y="55333"/>
                  </a:lnTo>
                  <a:lnTo>
                    <a:pt x="356675" y="59867"/>
                  </a:lnTo>
                  <a:lnTo>
                    <a:pt x="268753" y="917994"/>
                  </a:lnTo>
                  <a:lnTo>
                    <a:pt x="265019" y="921537"/>
                  </a:lnTo>
                  <a:lnTo>
                    <a:pt x="295523" y="921537"/>
                  </a:lnTo>
                  <a:lnTo>
                    <a:pt x="296591" y="916266"/>
                  </a:lnTo>
                  <a:lnTo>
                    <a:pt x="368587" y="213487"/>
                  </a:lnTo>
                  <a:lnTo>
                    <a:pt x="396083" y="213486"/>
                  </a:lnTo>
                  <a:lnTo>
                    <a:pt x="396083" y="31203"/>
                  </a:lnTo>
                  <a:lnTo>
                    <a:pt x="397218" y="30060"/>
                  </a:lnTo>
                  <a:lnTo>
                    <a:pt x="369146" y="30060"/>
                  </a:lnTo>
                  <a:lnTo>
                    <a:pt x="365869" y="27711"/>
                  </a:lnTo>
                  <a:close/>
                </a:path>
                <a:path w="949325" h="949325">
                  <a:moveTo>
                    <a:pt x="676219" y="27495"/>
                  </a:moveTo>
                  <a:lnTo>
                    <a:pt x="641333" y="27495"/>
                  </a:lnTo>
                  <a:lnTo>
                    <a:pt x="645041" y="31203"/>
                  </a:lnTo>
                  <a:lnTo>
                    <a:pt x="645041" y="917778"/>
                  </a:lnTo>
                  <a:lnTo>
                    <a:pt x="641333" y="921461"/>
                  </a:lnTo>
                  <a:lnTo>
                    <a:pt x="676219" y="921461"/>
                  </a:lnTo>
                  <a:lnTo>
                    <a:pt x="672536" y="917778"/>
                  </a:lnTo>
                  <a:lnTo>
                    <a:pt x="672536" y="31203"/>
                  </a:lnTo>
                  <a:lnTo>
                    <a:pt x="676219" y="27495"/>
                  </a:lnTo>
                  <a:close/>
                </a:path>
                <a:path w="949325" h="949325">
                  <a:moveTo>
                    <a:pt x="947293" y="27495"/>
                  </a:moveTo>
                  <a:lnTo>
                    <a:pt x="917761" y="27495"/>
                  </a:lnTo>
                  <a:lnTo>
                    <a:pt x="921444" y="31203"/>
                  </a:lnTo>
                  <a:lnTo>
                    <a:pt x="921444" y="917778"/>
                  </a:lnTo>
                  <a:lnTo>
                    <a:pt x="917761" y="921461"/>
                  </a:lnTo>
                  <a:lnTo>
                    <a:pt x="947297" y="921461"/>
                  </a:lnTo>
                  <a:lnTo>
                    <a:pt x="948965" y="913218"/>
                  </a:lnTo>
                  <a:lnTo>
                    <a:pt x="948965" y="35763"/>
                  </a:lnTo>
                  <a:lnTo>
                    <a:pt x="947293" y="27495"/>
                  </a:lnTo>
                  <a:close/>
                </a:path>
                <a:path w="949325" h="949325">
                  <a:moveTo>
                    <a:pt x="645117" y="0"/>
                  </a:moveTo>
                  <a:lnTo>
                    <a:pt x="404325" y="0"/>
                  </a:lnTo>
                  <a:lnTo>
                    <a:pt x="391715" y="2305"/>
                  </a:lnTo>
                  <a:lnTo>
                    <a:pt x="381102" y="8653"/>
                  </a:lnTo>
                  <a:lnTo>
                    <a:pt x="373305" y="18189"/>
                  </a:lnTo>
                  <a:lnTo>
                    <a:pt x="369146" y="30060"/>
                  </a:lnTo>
                  <a:lnTo>
                    <a:pt x="397218" y="30060"/>
                  </a:lnTo>
                  <a:lnTo>
                    <a:pt x="399766" y="27495"/>
                  </a:lnTo>
                  <a:lnTo>
                    <a:pt x="947293" y="27495"/>
                  </a:lnTo>
                  <a:lnTo>
                    <a:pt x="946152" y="21849"/>
                  </a:lnTo>
                  <a:lnTo>
                    <a:pt x="938484" y="10480"/>
                  </a:lnTo>
                  <a:lnTo>
                    <a:pt x="934488" y="7785"/>
                  </a:lnTo>
                  <a:lnTo>
                    <a:pt x="658795" y="7785"/>
                  </a:lnTo>
                  <a:lnTo>
                    <a:pt x="652699" y="2997"/>
                  </a:lnTo>
                  <a:lnTo>
                    <a:pt x="645117" y="0"/>
                  </a:lnTo>
                  <a:close/>
                </a:path>
                <a:path w="949325" h="949325">
                  <a:moveTo>
                    <a:pt x="913201" y="0"/>
                  </a:moveTo>
                  <a:lnTo>
                    <a:pt x="672435" y="0"/>
                  </a:lnTo>
                  <a:lnTo>
                    <a:pt x="664853" y="2997"/>
                  </a:lnTo>
                  <a:lnTo>
                    <a:pt x="658795" y="7785"/>
                  </a:lnTo>
                  <a:lnTo>
                    <a:pt x="934488" y="7785"/>
                  </a:lnTo>
                  <a:lnTo>
                    <a:pt x="927116" y="2812"/>
                  </a:lnTo>
                  <a:lnTo>
                    <a:pt x="91320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1048" y="4506977"/>
              <a:ext cx="119659" cy="119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object 6"/>
            <p:cNvSpPr/>
            <p:nvPr/>
          </p:nvSpPr>
          <p:spPr>
            <a:xfrm>
              <a:off x="3001048" y="3861930"/>
              <a:ext cx="120014" cy="581025"/>
            </a:xfrm>
            <a:custGeom>
              <a:avLst/>
              <a:gdLst/>
              <a:ahLst/>
              <a:cxnLst/>
              <a:rect l="l" t="t" r="r" b="b"/>
              <a:pathLst>
                <a:path w="120014" h="581025">
                  <a:moveTo>
                    <a:pt x="27508" y="6172"/>
                  </a:moveTo>
                  <a:lnTo>
                    <a:pt x="21336" y="0"/>
                  </a:lnTo>
                  <a:lnTo>
                    <a:pt x="6172" y="0"/>
                  </a:lnTo>
                  <a:lnTo>
                    <a:pt x="0" y="6172"/>
                  </a:lnTo>
                  <a:lnTo>
                    <a:pt x="0" y="574230"/>
                  </a:lnTo>
                  <a:lnTo>
                    <a:pt x="6172" y="580402"/>
                  </a:lnTo>
                  <a:lnTo>
                    <a:pt x="13754" y="580402"/>
                  </a:lnTo>
                  <a:lnTo>
                    <a:pt x="21336" y="580402"/>
                  </a:lnTo>
                  <a:lnTo>
                    <a:pt x="27508" y="574230"/>
                  </a:lnTo>
                  <a:lnTo>
                    <a:pt x="27508" y="6172"/>
                  </a:lnTo>
                  <a:close/>
                </a:path>
                <a:path w="120014" h="581025">
                  <a:moveTo>
                    <a:pt x="119646" y="6184"/>
                  </a:moveTo>
                  <a:lnTo>
                    <a:pt x="113474" y="12"/>
                  </a:lnTo>
                  <a:lnTo>
                    <a:pt x="105892" y="12"/>
                  </a:lnTo>
                  <a:lnTo>
                    <a:pt x="98310" y="12"/>
                  </a:lnTo>
                  <a:lnTo>
                    <a:pt x="92138" y="6184"/>
                  </a:lnTo>
                  <a:lnTo>
                    <a:pt x="92138" y="574243"/>
                  </a:lnTo>
                  <a:lnTo>
                    <a:pt x="98310" y="580415"/>
                  </a:lnTo>
                  <a:lnTo>
                    <a:pt x="113474" y="580415"/>
                  </a:lnTo>
                  <a:lnTo>
                    <a:pt x="119646" y="574243"/>
                  </a:lnTo>
                  <a:lnTo>
                    <a:pt x="119646" y="618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4603" y="4506977"/>
              <a:ext cx="119659" cy="119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8" name="object 8"/>
            <p:cNvSpPr/>
            <p:nvPr/>
          </p:nvSpPr>
          <p:spPr>
            <a:xfrm>
              <a:off x="2724594" y="3861930"/>
              <a:ext cx="120014" cy="581025"/>
            </a:xfrm>
            <a:custGeom>
              <a:avLst/>
              <a:gdLst/>
              <a:ahLst/>
              <a:cxnLst/>
              <a:rect l="l" t="t" r="r" b="b"/>
              <a:pathLst>
                <a:path w="120014" h="581025">
                  <a:moveTo>
                    <a:pt x="27508" y="6172"/>
                  </a:moveTo>
                  <a:lnTo>
                    <a:pt x="21336" y="0"/>
                  </a:lnTo>
                  <a:lnTo>
                    <a:pt x="6172" y="0"/>
                  </a:lnTo>
                  <a:lnTo>
                    <a:pt x="0" y="6172"/>
                  </a:lnTo>
                  <a:lnTo>
                    <a:pt x="0" y="574230"/>
                  </a:lnTo>
                  <a:lnTo>
                    <a:pt x="6172" y="580402"/>
                  </a:lnTo>
                  <a:lnTo>
                    <a:pt x="13754" y="580402"/>
                  </a:lnTo>
                  <a:lnTo>
                    <a:pt x="21336" y="580402"/>
                  </a:lnTo>
                  <a:lnTo>
                    <a:pt x="27508" y="574230"/>
                  </a:lnTo>
                  <a:lnTo>
                    <a:pt x="27508" y="6172"/>
                  </a:lnTo>
                  <a:close/>
                </a:path>
                <a:path w="120014" h="581025">
                  <a:moveTo>
                    <a:pt x="119659" y="6184"/>
                  </a:moveTo>
                  <a:lnTo>
                    <a:pt x="113487" y="12"/>
                  </a:lnTo>
                  <a:lnTo>
                    <a:pt x="105905" y="12"/>
                  </a:lnTo>
                  <a:lnTo>
                    <a:pt x="98323" y="12"/>
                  </a:lnTo>
                  <a:lnTo>
                    <a:pt x="92151" y="6184"/>
                  </a:lnTo>
                  <a:lnTo>
                    <a:pt x="92151" y="574243"/>
                  </a:lnTo>
                  <a:lnTo>
                    <a:pt x="98323" y="580415"/>
                  </a:lnTo>
                  <a:lnTo>
                    <a:pt x="113487" y="580415"/>
                  </a:lnTo>
                  <a:lnTo>
                    <a:pt x="119659" y="574243"/>
                  </a:lnTo>
                  <a:lnTo>
                    <a:pt x="119659" y="618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5169" y="4499610"/>
              <a:ext cx="117106" cy="117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0" name="object 10"/>
            <p:cNvSpPr/>
            <p:nvPr/>
          </p:nvSpPr>
          <p:spPr>
            <a:xfrm>
              <a:off x="2378189" y="3866070"/>
              <a:ext cx="173990" cy="575945"/>
            </a:xfrm>
            <a:custGeom>
              <a:avLst/>
              <a:gdLst/>
              <a:ahLst/>
              <a:cxnLst/>
              <a:rect l="l" t="t" r="r" b="b"/>
              <a:pathLst>
                <a:path w="173989" h="575945">
                  <a:moveTo>
                    <a:pt x="84048" y="8343"/>
                  </a:moveTo>
                  <a:lnTo>
                    <a:pt x="78562" y="1562"/>
                  </a:lnTo>
                  <a:lnTo>
                    <a:pt x="63550" y="0"/>
                  </a:lnTo>
                  <a:lnTo>
                    <a:pt x="56680" y="5486"/>
                  </a:lnTo>
                  <a:lnTo>
                    <a:pt x="0" y="559028"/>
                  </a:lnTo>
                  <a:lnTo>
                    <a:pt x="5511" y="565810"/>
                  </a:lnTo>
                  <a:lnTo>
                    <a:pt x="13055" y="566572"/>
                  </a:lnTo>
                  <a:lnTo>
                    <a:pt x="21424" y="566623"/>
                  </a:lnTo>
                  <a:lnTo>
                    <a:pt x="27419" y="561378"/>
                  </a:lnTo>
                  <a:lnTo>
                    <a:pt x="84048" y="8343"/>
                  </a:lnTo>
                  <a:close/>
                </a:path>
                <a:path w="173989" h="575945">
                  <a:moveTo>
                    <a:pt x="173799" y="17538"/>
                  </a:moveTo>
                  <a:lnTo>
                    <a:pt x="168325" y="10756"/>
                  </a:lnTo>
                  <a:lnTo>
                    <a:pt x="160743" y="9994"/>
                  </a:lnTo>
                  <a:lnTo>
                    <a:pt x="153276" y="9283"/>
                  </a:lnTo>
                  <a:lnTo>
                    <a:pt x="146443" y="14706"/>
                  </a:lnTo>
                  <a:lnTo>
                    <a:pt x="89750" y="568223"/>
                  </a:lnTo>
                  <a:lnTo>
                    <a:pt x="95237" y="575005"/>
                  </a:lnTo>
                  <a:lnTo>
                    <a:pt x="104216" y="575856"/>
                  </a:lnTo>
                  <a:lnTo>
                    <a:pt x="111175" y="575856"/>
                  </a:lnTo>
                  <a:lnTo>
                    <a:pt x="117144" y="570585"/>
                  </a:lnTo>
                  <a:lnTo>
                    <a:pt x="173799" y="1753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094915" y="3056196"/>
            <a:ext cx="1023619" cy="905510"/>
            <a:chOff x="4662195" y="3769789"/>
            <a:chExt cx="1023619" cy="905510"/>
          </a:xfrm>
          <a:solidFill>
            <a:srgbClr val="60458F"/>
          </a:solidFill>
        </p:grpSpPr>
        <p:sp>
          <p:nvSpPr>
            <p:cNvPr id="12" name="object 12"/>
            <p:cNvSpPr/>
            <p:nvPr/>
          </p:nvSpPr>
          <p:spPr>
            <a:xfrm>
              <a:off x="4662195" y="3769789"/>
              <a:ext cx="1023619" cy="905510"/>
            </a:xfrm>
            <a:custGeom>
              <a:avLst/>
              <a:gdLst/>
              <a:ahLst/>
              <a:cxnLst/>
              <a:rect l="l" t="t" r="r" b="b"/>
              <a:pathLst>
                <a:path w="1023620" h="905510">
                  <a:moveTo>
                    <a:pt x="754011" y="806780"/>
                  </a:moveTo>
                  <a:lnTo>
                    <a:pt x="245059" y="806780"/>
                  </a:lnTo>
                  <a:lnTo>
                    <a:pt x="225904" y="810661"/>
                  </a:lnTo>
                  <a:lnTo>
                    <a:pt x="210238" y="821235"/>
                  </a:lnTo>
                  <a:lnTo>
                    <a:pt x="199664" y="836901"/>
                  </a:lnTo>
                  <a:lnTo>
                    <a:pt x="195783" y="856056"/>
                  </a:lnTo>
                  <a:lnTo>
                    <a:pt x="199664" y="875225"/>
                  </a:lnTo>
                  <a:lnTo>
                    <a:pt x="210238" y="890898"/>
                  </a:lnTo>
                  <a:lnTo>
                    <a:pt x="225904" y="901476"/>
                  </a:lnTo>
                  <a:lnTo>
                    <a:pt x="245059" y="905357"/>
                  </a:lnTo>
                  <a:lnTo>
                    <a:pt x="754011" y="905357"/>
                  </a:lnTo>
                  <a:lnTo>
                    <a:pt x="773166" y="901476"/>
                  </a:lnTo>
                  <a:lnTo>
                    <a:pt x="788831" y="890898"/>
                  </a:lnTo>
                  <a:lnTo>
                    <a:pt x="799092" y="875690"/>
                  </a:lnTo>
                  <a:lnTo>
                    <a:pt x="245059" y="875690"/>
                  </a:lnTo>
                  <a:lnTo>
                    <a:pt x="237431" y="874145"/>
                  </a:lnTo>
                  <a:lnTo>
                    <a:pt x="231189" y="869935"/>
                  </a:lnTo>
                  <a:lnTo>
                    <a:pt x="226973" y="863694"/>
                  </a:lnTo>
                  <a:lnTo>
                    <a:pt x="225425" y="856056"/>
                  </a:lnTo>
                  <a:lnTo>
                    <a:pt x="226973" y="848430"/>
                  </a:lnTo>
                  <a:lnTo>
                    <a:pt x="231189" y="842192"/>
                  </a:lnTo>
                  <a:lnTo>
                    <a:pt x="237431" y="837980"/>
                  </a:lnTo>
                  <a:lnTo>
                    <a:pt x="245059" y="836434"/>
                  </a:lnTo>
                  <a:lnTo>
                    <a:pt x="799091" y="836434"/>
                  </a:lnTo>
                  <a:lnTo>
                    <a:pt x="788831" y="821235"/>
                  </a:lnTo>
                  <a:lnTo>
                    <a:pt x="773166" y="810661"/>
                  </a:lnTo>
                  <a:lnTo>
                    <a:pt x="754011" y="806780"/>
                  </a:lnTo>
                  <a:close/>
                </a:path>
                <a:path w="1023620" h="905510">
                  <a:moveTo>
                    <a:pt x="799091" y="836434"/>
                  </a:moveTo>
                  <a:lnTo>
                    <a:pt x="754011" y="836434"/>
                  </a:lnTo>
                  <a:lnTo>
                    <a:pt x="761639" y="837980"/>
                  </a:lnTo>
                  <a:lnTo>
                    <a:pt x="767881" y="842192"/>
                  </a:lnTo>
                  <a:lnTo>
                    <a:pt x="772097" y="848430"/>
                  </a:lnTo>
                  <a:lnTo>
                    <a:pt x="773645" y="856056"/>
                  </a:lnTo>
                  <a:lnTo>
                    <a:pt x="772097" y="863694"/>
                  </a:lnTo>
                  <a:lnTo>
                    <a:pt x="767881" y="869935"/>
                  </a:lnTo>
                  <a:lnTo>
                    <a:pt x="761639" y="874145"/>
                  </a:lnTo>
                  <a:lnTo>
                    <a:pt x="754011" y="875690"/>
                  </a:lnTo>
                  <a:lnTo>
                    <a:pt x="799092" y="875690"/>
                  </a:lnTo>
                  <a:lnTo>
                    <a:pt x="799406" y="875225"/>
                  </a:lnTo>
                  <a:lnTo>
                    <a:pt x="803287" y="856056"/>
                  </a:lnTo>
                  <a:lnTo>
                    <a:pt x="799406" y="836901"/>
                  </a:lnTo>
                  <a:lnTo>
                    <a:pt x="799091" y="836434"/>
                  </a:lnTo>
                  <a:close/>
                </a:path>
                <a:path w="1023620" h="905510">
                  <a:moveTo>
                    <a:pt x="514832" y="740714"/>
                  </a:moveTo>
                  <a:lnTo>
                    <a:pt x="485190" y="740714"/>
                  </a:lnTo>
                  <a:lnTo>
                    <a:pt x="485190" y="806780"/>
                  </a:lnTo>
                  <a:lnTo>
                    <a:pt x="514832" y="806780"/>
                  </a:lnTo>
                  <a:lnTo>
                    <a:pt x="514832" y="740714"/>
                  </a:lnTo>
                  <a:close/>
                </a:path>
                <a:path w="1023620" h="905510">
                  <a:moveTo>
                    <a:pt x="940003" y="0"/>
                  </a:moveTo>
                  <a:lnTo>
                    <a:pt x="83286" y="0"/>
                  </a:lnTo>
                  <a:lnTo>
                    <a:pt x="50893" y="6553"/>
                  </a:lnTo>
                  <a:lnTo>
                    <a:pt x="24417" y="24417"/>
                  </a:lnTo>
                  <a:lnTo>
                    <a:pt x="6553" y="50893"/>
                  </a:lnTo>
                  <a:lnTo>
                    <a:pt x="0" y="83286"/>
                  </a:lnTo>
                  <a:lnTo>
                    <a:pt x="0" y="657428"/>
                  </a:lnTo>
                  <a:lnTo>
                    <a:pt x="6553" y="689810"/>
                  </a:lnTo>
                  <a:lnTo>
                    <a:pt x="24417" y="716287"/>
                  </a:lnTo>
                  <a:lnTo>
                    <a:pt x="50893" y="734157"/>
                  </a:lnTo>
                  <a:lnTo>
                    <a:pt x="83286" y="740714"/>
                  </a:lnTo>
                  <a:lnTo>
                    <a:pt x="940003" y="740714"/>
                  </a:lnTo>
                  <a:lnTo>
                    <a:pt x="972395" y="734157"/>
                  </a:lnTo>
                  <a:lnTo>
                    <a:pt x="998872" y="716287"/>
                  </a:lnTo>
                  <a:lnTo>
                    <a:pt x="1002407" y="711047"/>
                  </a:lnTo>
                  <a:lnTo>
                    <a:pt x="83286" y="711047"/>
                  </a:lnTo>
                  <a:lnTo>
                    <a:pt x="62431" y="706827"/>
                  </a:lnTo>
                  <a:lnTo>
                    <a:pt x="45377" y="695325"/>
                  </a:lnTo>
                  <a:lnTo>
                    <a:pt x="33866" y="678279"/>
                  </a:lnTo>
                  <a:lnTo>
                    <a:pt x="29641" y="657428"/>
                  </a:lnTo>
                  <a:lnTo>
                    <a:pt x="29641" y="625170"/>
                  </a:lnTo>
                  <a:lnTo>
                    <a:pt x="1023289" y="625170"/>
                  </a:lnTo>
                  <a:lnTo>
                    <a:pt x="1023289" y="615607"/>
                  </a:lnTo>
                  <a:lnTo>
                    <a:pt x="83286" y="615607"/>
                  </a:lnTo>
                  <a:lnTo>
                    <a:pt x="62431" y="611386"/>
                  </a:lnTo>
                  <a:lnTo>
                    <a:pt x="45377" y="599884"/>
                  </a:lnTo>
                  <a:lnTo>
                    <a:pt x="33866" y="582838"/>
                  </a:lnTo>
                  <a:lnTo>
                    <a:pt x="29641" y="561987"/>
                  </a:lnTo>
                  <a:lnTo>
                    <a:pt x="29641" y="83286"/>
                  </a:lnTo>
                  <a:lnTo>
                    <a:pt x="45377" y="45389"/>
                  </a:lnTo>
                  <a:lnTo>
                    <a:pt x="83286" y="29667"/>
                  </a:lnTo>
                  <a:lnTo>
                    <a:pt x="1002414" y="29667"/>
                  </a:lnTo>
                  <a:lnTo>
                    <a:pt x="998872" y="24417"/>
                  </a:lnTo>
                  <a:lnTo>
                    <a:pt x="972395" y="6553"/>
                  </a:lnTo>
                  <a:lnTo>
                    <a:pt x="940003" y="0"/>
                  </a:lnTo>
                  <a:close/>
                </a:path>
                <a:path w="1023620" h="905510">
                  <a:moveTo>
                    <a:pt x="1023289" y="625170"/>
                  </a:moveTo>
                  <a:lnTo>
                    <a:pt x="993648" y="625170"/>
                  </a:lnTo>
                  <a:lnTo>
                    <a:pt x="993648" y="657428"/>
                  </a:lnTo>
                  <a:lnTo>
                    <a:pt x="989423" y="678279"/>
                  </a:lnTo>
                  <a:lnTo>
                    <a:pt x="977912" y="695325"/>
                  </a:lnTo>
                  <a:lnTo>
                    <a:pt x="960858" y="706827"/>
                  </a:lnTo>
                  <a:lnTo>
                    <a:pt x="940003" y="711047"/>
                  </a:lnTo>
                  <a:lnTo>
                    <a:pt x="1002407" y="711047"/>
                  </a:lnTo>
                  <a:lnTo>
                    <a:pt x="1016736" y="689810"/>
                  </a:lnTo>
                  <a:lnTo>
                    <a:pt x="1023289" y="657428"/>
                  </a:lnTo>
                  <a:lnTo>
                    <a:pt x="1023289" y="625170"/>
                  </a:lnTo>
                  <a:close/>
                </a:path>
                <a:path w="1023620" h="905510">
                  <a:moveTo>
                    <a:pt x="993648" y="625170"/>
                  </a:moveTo>
                  <a:lnTo>
                    <a:pt x="29641" y="625170"/>
                  </a:lnTo>
                  <a:lnTo>
                    <a:pt x="41270" y="633515"/>
                  </a:lnTo>
                  <a:lnTo>
                    <a:pt x="54216" y="639838"/>
                  </a:lnTo>
                  <a:lnTo>
                    <a:pt x="68285" y="643847"/>
                  </a:lnTo>
                  <a:lnTo>
                    <a:pt x="83286" y="645248"/>
                  </a:lnTo>
                  <a:lnTo>
                    <a:pt x="940003" y="645248"/>
                  </a:lnTo>
                  <a:lnTo>
                    <a:pt x="955003" y="643847"/>
                  </a:lnTo>
                  <a:lnTo>
                    <a:pt x="969073" y="639838"/>
                  </a:lnTo>
                  <a:lnTo>
                    <a:pt x="982019" y="633515"/>
                  </a:lnTo>
                  <a:lnTo>
                    <a:pt x="993648" y="625170"/>
                  </a:lnTo>
                  <a:close/>
                </a:path>
                <a:path w="1023620" h="905510">
                  <a:moveTo>
                    <a:pt x="1002414" y="29667"/>
                  </a:moveTo>
                  <a:lnTo>
                    <a:pt x="940003" y="29667"/>
                  </a:lnTo>
                  <a:lnTo>
                    <a:pt x="960858" y="33887"/>
                  </a:lnTo>
                  <a:lnTo>
                    <a:pt x="977912" y="45389"/>
                  </a:lnTo>
                  <a:lnTo>
                    <a:pt x="989423" y="62435"/>
                  </a:lnTo>
                  <a:lnTo>
                    <a:pt x="993648" y="83286"/>
                  </a:lnTo>
                  <a:lnTo>
                    <a:pt x="993648" y="561987"/>
                  </a:lnTo>
                  <a:lnTo>
                    <a:pt x="989423" y="582838"/>
                  </a:lnTo>
                  <a:lnTo>
                    <a:pt x="977912" y="599884"/>
                  </a:lnTo>
                  <a:lnTo>
                    <a:pt x="960858" y="611386"/>
                  </a:lnTo>
                  <a:lnTo>
                    <a:pt x="940003" y="615607"/>
                  </a:lnTo>
                  <a:lnTo>
                    <a:pt x="1023289" y="615607"/>
                  </a:lnTo>
                  <a:lnTo>
                    <a:pt x="1023289" y="83286"/>
                  </a:lnTo>
                  <a:lnTo>
                    <a:pt x="1016736" y="50893"/>
                  </a:lnTo>
                  <a:lnTo>
                    <a:pt x="1002414" y="2966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0399" y="3964058"/>
              <a:ext cx="156235" cy="1153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40399" y="4129622"/>
              <a:ext cx="156235" cy="11536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object 15"/>
            <p:cNvSpPr/>
            <p:nvPr/>
          </p:nvSpPr>
          <p:spPr>
            <a:xfrm>
              <a:off x="5016563" y="4000728"/>
              <a:ext cx="435609" cy="245745"/>
            </a:xfrm>
            <a:custGeom>
              <a:avLst/>
              <a:gdLst/>
              <a:ahLst/>
              <a:cxnLst/>
              <a:rect l="l" t="t" r="r" b="b"/>
              <a:pathLst>
                <a:path w="435610" h="245745">
                  <a:moveTo>
                    <a:pt x="131914" y="49860"/>
                  </a:moveTo>
                  <a:lnTo>
                    <a:pt x="125272" y="43243"/>
                  </a:lnTo>
                  <a:lnTo>
                    <a:pt x="6642" y="43243"/>
                  </a:lnTo>
                  <a:lnTo>
                    <a:pt x="0" y="49860"/>
                  </a:lnTo>
                  <a:lnTo>
                    <a:pt x="0" y="66243"/>
                  </a:lnTo>
                  <a:lnTo>
                    <a:pt x="6642" y="72885"/>
                  </a:lnTo>
                  <a:lnTo>
                    <a:pt x="14833" y="72885"/>
                  </a:lnTo>
                  <a:lnTo>
                    <a:pt x="125272" y="72885"/>
                  </a:lnTo>
                  <a:lnTo>
                    <a:pt x="131914" y="66243"/>
                  </a:lnTo>
                  <a:lnTo>
                    <a:pt x="131914" y="49860"/>
                  </a:lnTo>
                  <a:close/>
                </a:path>
                <a:path w="435610" h="245745">
                  <a:moveTo>
                    <a:pt x="262432" y="222427"/>
                  </a:moveTo>
                  <a:lnTo>
                    <a:pt x="255816" y="215811"/>
                  </a:lnTo>
                  <a:lnTo>
                    <a:pt x="6642" y="215811"/>
                  </a:lnTo>
                  <a:lnTo>
                    <a:pt x="0" y="222427"/>
                  </a:lnTo>
                  <a:lnTo>
                    <a:pt x="0" y="238836"/>
                  </a:lnTo>
                  <a:lnTo>
                    <a:pt x="6642" y="245452"/>
                  </a:lnTo>
                  <a:lnTo>
                    <a:pt x="14833" y="245452"/>
                  </a:lnTo>
                  <a:lnTo>
                    <a:pt x="255816" y="245452"/>
                  </a:lnTo>
                  <a:lnTo>
                    <a:pt x="262432" y="238836"/>
                  </a:lnTo>
                  <a:lnTo>
                    <a:pt x="262432" y="222427"/>
                  </a:lnTo>
                  <a:close/>
                </a:path>
                <a:path w="435610" h="245745">
                  <a:moveTo>
                    <a:pt x="262432" y="6616"/>
                  </a:moveTo>
                  <a:lnTo>
                    <a:pt x="255816" y="0"/>
                  </a:lnTo>
                  <a:lnTo>
                    <a:pt x="6642" y="0"/>
                  </a:lnTo>
                  <a:lnTo>
                    <a:pt x="0" y="6616"/>
                  </a:lnTo>
                  <a:lnTo>
                    <a:pt x="0" y="22999"/>
                  </a:lnTo>
                  <a:lnTo>
                    <a:pt x="6642" y="29641"/>
                  </a:lnTo>
                  <a:lnTo>
                    <a:pt x="14833" y="29641"/>
                  </a:lnTo>
                  <a:lnTo>
                    <a:pt x="255816" y="29641"/>
                  </a:lnTo>
                  <a:lnTo>
                    <a:pt x="262432" y="22999"/>
                  </a:lnTo>
                  <a:lnTo>
                    <a:pt x="262432" y="6616"/>
                  </a:lnTo>
                  <a:close/>
                </a:path>
                <a:path w="435610" h="245745">
                  <a:moveTo>
                    <a:pt x="433349" y="222427"/>
                  </a:moveTo>
                  <a:lnTo>
                    <a:pt x="426707" y="215811"/>
                  </a:lnTo>
                  <a:lnTo>
                    <a:pt x="304711" y="215811"/>
                  </a:lnTo>
                  <a:lnTo>
                    <a:pt x="298069" y="222427"/>
                  </a:lnTo>
                  <a:lnTo>
                    <a:pt x="298069" y="238836"/>
                  </a:lnTo>
                  <a:lnTo>
                    <a:pt x="304711" y="245452"/>
                  </a:lnTo>
                  <a:lnTo>
                    <a:pt x="418515" y="245452"/>
                  </a:lnTo>
                  <a:lnTo>
                    <a:pt x="426707" y="245452"/>
                  </a:lnTo>
                  <a:lnTo>
                    <a:pt x="433349" y="238836"/>
                  </a:lnTo>
                  <a:lnTo>
                    <a:pt x="433349" y="222427"/>
                  </a:lnTo>
                  <a:close/>
                </a:path>
                <a:path w="435610" h="245745">
                  <a:moveTo>
                    <a:pt x="433349" y="6616"/>
                  </a:moveTo>
                  <a:lnTo>
                    <a:pt x="426707" y="0"/>
                  </a:lnTo>
                  <a:lnTo>
                    <a:pt x="304711" y="0"/>
                  </a:lnTo>
                  <a:lnTo>
                    <a:pt x="298069" y="6616"/>
                  </a:lnTo>
                  <a:lnTo>
                    <a:pt x="298069" y="22999"/>
                  </a:lnTo>
                  <a:lnTo>
                    <a:pt x="304711" y="29641"/>
                  </a:lnTo>
                  <a:lnTo>
                    <a:pt x="312902" y="29641"/>
                  </a:lnTo>
                  <a:lnTo>
                    <a:pt x="426707" y="29641"/>
                  </a:lnTo>
                  <a:lnTo>
                    <a:pt x="433349" y="22999"/>
                  </a:lnTo>
                  <a:lnTo>
                    <a:pt x="433349" y="6616"/>
                  </a:lnTo>
                  <a:close/>
                </a:path>
                <a:path w="435610" h="245745">
                  <a:moveTo>
                    <a:pt x="435076" y="176453"/>
                  </a:moveTo>
                  <a:lnTo>
                    <a:pt x="428434" y="169837"/>
                  </a:lnTo>
                  <a:lnTo>
                    <a:pt x="420243" y="169837"/>
                  </a:lnTo>
                  <a:lnTo>
                    <a:pt x="6654" y="169837"/>
                  </a:lnTo>
                  <a:lnTo>
                    <a:pt x="0" y="176453"/>
                  </a:lnTo>
                  <a:lnTo>
                    <a:pt x="0" y="192862"/>
                  </a:lnTo>
                  <a:lnTo>
                    <a:pt x="6654" y="199478"/>
                  </a:lnTo>
                  <a:lnTo>
                    <a:pt x="428434" y="199478"/>
                  </a:lnTo>
                  <a:lnTo>
                    <a:pt x="435076" y="192862"/>
                  </a:lnTo>
                  <a:lnTo>
                    <a:pt x="435076" y="176453"/>
                  </a:lnTo>
                  <a:close/>
                </a:path>
                <a:path w="435610" h="245745">
                  <a:moveTo>
                    <a:pt x="435076" y="50965"/>
                  </a:moveTo>
                  <a:lnTo>
                    <a:pt x="428434" y="44323"/>
                  </a:lnTo>
                  <a:lnTo>
                    <a:pt x="420243" y="44323"/>
                  </a:lnTo>
                  <a:lnTo>
                    <a:pt x="176504" y="44323"/>
                  </a:lnTo>
                  <a:lnTo>
                    <a:pt x="169862" y="50965"/>
                  </a:lnTo>
                  <a:lnTo>
                    <a:pt x="169862" y="67348"/>
                  </a:lnTo>
                  <a:lnTo>
                    <a:pt x="176504" y="73964"/>
                  </a:lnTo>
                  <a:lnTo>
                    <a:pt x="428434" y="73964"/>
                  </a:lnTo>
                  <a:lnTo>
                    <a:pt x="435076" y="67348"/>
                  </a:lnTo>
                  <a:lnTo>
                    <a:pt x="435076" y="509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8022139" y="2814304"/>
            <a:ext cx="276860" cy="1315720"/>
          </a:xfrm>
          <a:custGeom>
            <a:avLst/>
            <a:gdLst/>
            <a:ahLst/>
            <a:cxnLst/>
            <a:rect l="l" t="t" r="r" b="b"/>
            <a:pathLst>
              <a:path w="276859" h="1315720">
                <a:moveTo>
                  <a:pt x="0" y="0"/>
                </a:moveTo>
                <a:lnTo>
                  <a:pt x="207197" y="395009"/>
                </a:lnTo>
                <a:lnTo>
                  <a:pt x="276263" y="663716"/>
                </a:lnTo>
                <a:lnTo>
                  <a:pt x="207197" y="929453"/>
                </a:lnTo>
                <a:lnTo>
                  <a:pt x="0" y="1315554"/>
                </a:lnTo>
              </a:path>
            </a:pathLst>
          </a:custGeom>
          <a:ln w="30480">
            <a:solidFill>
              <a:srgbClr val="1F3A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8662" y="2807276"/>
            <a:ext cx="276860" cy="1315720"/>
          </a:xfrm>
          <a:custGeom>
            <a:avLst/>
            <a:gdLst/>
            <a:ahLst/>
            <a:cxnLst/>
            <a:rect l="l" t="t" r="r" b="b"/>
            <a:pathLst>
              <a:path w="276860" h="1315720">
                <a:moveTo>
                  <a:pt x="276263" y="0"/>
                </a:moveTo>
                <a:lnTo>
                  <a:pt x="69065" y="395009"/>
                </a:lnTo>
                <a:lnTo>
                  <a:pt x="0" y="663716"/>
                </a:lnTo>
                <a:lnTo>
                  <a:pt x="69065" y="929453"/>
                </a:lnTo>
                <a:lnTo>
                  <a:pt x="276263" y="1315554"/>
                </a:lnTo>
              </a:path>
            </a:pathLst>
          </a:custGeom>
          <a:ln w="30480">
            <a:solidFill>
              <a:srgbClr val="1F3A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56720" y="3340151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25323" y="0"/>
                </a:moveTo>
                <a:lnTo>
                  <a:pt x="125323" y="250647"/>
                </a:lnTo>
              </a:path>
              <a:path w="250825" h="250825">
                <a:moveTo>
                  <a:pt x="0" y="125323"/>
                </a:moveTo>
                <a:lnTo>
                  <a:pt x="250647" y="125323"/>
                </a:lnTo>
              </a:path>
            </a:pathLst>
          </a:custGeom>
          <a:ln w="30480">
            <a:solidFill>
              <a:srgbClr val="1F3A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83344" y="3361637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25323" y="0"/>
                </a:moveTo>
                <a:lnTo>
                  <a:pt x="125323" y="250647"/>
                </a:lnTo>
              </a:path>
              <a:path w="250825" h="250825">
                <a:moveTo>
                  <a:pt x="0" y="125323"/>
                </a:moveTo>
                <a:lnTo>
                  <a:pt x="250647" y="125323"/>
                </a:lnTo>
              </a:path>
            </a:pathLst>
          </a:custGeom>
          <a:ln w="30480">
            <a:solidFill>
              <a:srgbClr val="1F3A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343587" y="3089879"/>
            <a:ext cx="1025525" cy="734695"/>
            <a:chOff x="9368987" y="3803465"/>
            <a:chExt cx="1025525" cy="734695"/>
          </a:xfrm>
          <a:solidFill>
            <a:srgbClr val="C02C4D"/>
          </a:solidFill>
        </p:grpSpPr>
        <p:sp>
          <p:nvSpPr>
            <p:cNvPr id="23" name="object 23"/>
            <p:cNvSpPr/>
            <p:nvPr/>
          </p:nvSpPr>
          <p:spPr>
            <a:xfrm>
              <a:off x="9970918" y="4119046"/>
              <a:ext cx="422909" cy="417830"/>
            </a:xfrm>
            <a:custGeom>
              <a:avLst/>
              <a:gdLst/>
              <a:ahLst/>
              <a:cxnLst/>
              <a:rect l="l" t="t" r="r" b="b"/>
              <a:pathLst>
                <a:path w="422909" h="417829">
                  <a:moveTo>
                    <a:pt x="372478" y="0"/>
                  </a:moveTo>
                  <a:lnTo>
                    <a:pt x="288315" y="0"/>
                  </a:lnTo>
                  <a:lnTo>
                    <a:pt x="276424" y="2239"/>
                  </a:lnTo>
                  <a:lnTo>
                    <a:pt x="266228" y="8661"/>
                  </a:lnTo>
                  <a:lnTo>
                    <a:pt x="258220" y="18816"/>
                  </a:lnTo>
                  <a:lnTo>
                    <a:pt x="252895" y="32258"/>
                  </a:lnTo>
                  <a:lnTo>
                    <a:pt x="247332" y="54559"/>
                  </a:lnTo>
                  <a:lnTo>
                    <a:pt x="233636" y="59061"/>
                  </a:lnTo>
                  <a:lnTo>
                    <a:pt x="220187" y="64252"/>
                  </a:lnTo>
                  <a:lnTo>
                    <a:pt x="207007" y="70114"/>
                  </a:lnTo>
                  <a:lnTo>
                    <a:pt x="194119" y="76631"/>
                  </a:lnTo>
                  <a:lnTo>
                    <a:pt x="174358" y="64757"/>
                  </a:lnTo>
                  <a:lnTo>
                    <a:pt x="169618" y="62231"/>
                  </a:lnTo>
                  <a:lnTo>
                    <a:pt x="163858" y="59893"/>
                  </a:lnTo>
                  <a:lnTo>
                    <a:pt x="157256" y="58174"/>
                  </a:lnTo>
                  <a:lnTo>
                    <a:pt x="149986" y="57505"/>
                  </a:lnTo>
                  <a:lnTo>
                    <a:pt x="140817" y="57505"/>
                  </a:lnTo>
                  <a:lnTo>
                    <a:pt x="132689" y="60820"/>
                  </a:lnTo>
                  <a:lnTo>
                    <a:pt x="67017" y="126542"/>
                  </a:lnTo>
                  <a:lnTo>
                    <a:pt x="61962" y="133109"/>
                  </a:lnTo>
                  <a:lnTo>
                    <a:pt x="58324" y="143079"/>
                  </a:lnTo>
                  <a:lnTo>
                    <a:pt x="58477" y="156748"/>
                  </a:lnTo>
                  <a:lnTo>
                    <a:pt x="64795" y="174409"/>
                  </a:lnTo>
                  <a:lnTo>
                    <a:pt x="76530" y="193954"/>
                  </a:lnTo>
                  <a:lnTo>
                    <a:pt x="69964" y="206887"/>
                  </a:lnTo>
                  <a:lnTo>
                    <a:pt x="64068" y="220121"/>
                  </a:lnTo>
                  <a:lnTo>
                    <a:pt x="58852" y="233629"/>
                  </a:lnTo>
                  <a:lnTo>
                    <a:pt x="54330" y="247383"/>
                  </a:lnTo>
                  <a:lnTo>
                    <a:pt x="32207" y="252920"/>
                  </a:lnTo>
                  <a:lnTo>
                    <a:pt x="18795" y="258231"/>
                  </a:lnTo>
                  <a:lnTo>
                    <a:pt x="8655" y="266234"/>
                  </a:lnTo>
                  <a:lnTo>
                    <a:pt x="2239" y="276435"/>
                  </a:lnTo>
                  <a:lnTo>
                    <a:pt x="0" y="288340"/>
                  </a:lnTo>
                  <a:lnTo>
                    <a:pt x="0" y="372478"/>
                  </a:lnTo>
                  <a:lnTo>
                    <a:pt x="32257" y="407911"/>
                  </a:lnTo>
                  <a:lnTo>
                    <a:pt x="56553" y="413981"/>
                  </a:lnTo>
                  <a:lnTo>
                    <a:pt x="59042" y="416204"/>
                  </a:lnTo>
                  <a:lnTo>
                    <a:pt x="62382" y="417372"/>
                  </a:lnTo>
                  <a:lnTo>
                    <a:pt x="67462" y="417372"/>
                  </a:lnTo>
                  <a:lnTo>
                    <a:pt x="70624" y="416712"/>
                  </a:lnTo>
                  <a:lnTo>
                    <a:pt x="78511" y="414489"/>
                  </a:lnTo>
                  <a:lnTo>
                    <a:pt x="82778" y="405168"/>
                  </a:lnTo>
                  <a:lnTo>
                    <a:pt x="79171" y="392074"/>
                  </a:lnTo>
                  <a:lnTo>
                    <a:pt x="75069" y="388048"/>
                  </a:lnTo>
                  <a:lnTo>
                    <a:pt x="40373" y="379412"/>
                  </a:lnTo>
                  <a:lnTo>
                    <a:pt x="35039" y="377698"/>
                  </a:lnTo>
                  <a:lnTo>
                    <a:pt x="29667" y="374916"/>
                  </a:lnTo>
                  <a:lnTo>
                    <a:pt x="29667" y="285635"/>
                  </a:lnTo>
                  <a:lnTo>
                    <a:pt x="34747" y="282879"/>
                  </a:lnTo>
                  <a:lnTo>
                    <a:pt x="75069" y="272770"/>
                  </a:lnTo>
                  <a:lnTo>
                    <a:pt x="79171" y="268706"/>
                  </a:lnTo>
                  <a:lnTo>
                    <a:pt x="91449" y="231484"/>
                  </a:lnTo>
                  <a:lnTo>
                    <a:pt x="109194" y="196469"/>
                  </a:lnTo>
                  <a:lnTo>
                    <a:pt x="109156" y="190703"/>
                  </a:lnTo>
                  <a:lnTo>
                    <a:pt x="90665" y="159994"/>
                  </a:lnTo>
                  <a:lnTo>
                    <a:pt x="87604" y="153987"/>
                  </a:lnTo>
                  <a:lnTo>
                    <a:pt x="86512" y="148971"/>
                  </a:lnTo>
                  <a:lnTo>
                    <a:pt x="148374" y="87122"/>
                  </a:lnTo>
                  <a:lnTo>
                    <a:pt x="153822" y="87071"/>
                  </a:lnTo>
                  <a:lnTo>
                    <a:pt x="190830" y="109245"/>
                  </a:lnTo>
                  <a:lnTo>
                    <a:pt x="196608" y="109296"/>
                  </a:lnTo>
                  <a:lnTo>
                    <a:pt x="231552" y="91649"/>
                  </a:lnTo>
                  <a:lnTo>
                    <a:pt x="268693" y="79413"/>
                  </a:lnTo>
                  <a:lnTo>
                    <a:pt x="272719" y="75311"/>
                  </a:lnTo>
                  <a:lnTo>
                    <a:pt x="282892" y="34721"/>
                  </a:lnTo>
                  <a:lnTo>
                    <a:pt x="285610" y="29667"/>
                  </a:lnTo>
                  <a:lnTo>
                    <a:pt x="374878" y="29667"/>
                  </a:lnTo>
                  <a:lnTo>
                    <a:pt x="377697" y="35039"/>
                  </a:lnTo>
                  <a:lnTo>
                    <a:pt x="379120" y="39433"/>
                  </a:lnTo>
                  <a:lnTo>
                    <a:pt x="388099" y="75311"/>
                  </a:lnTo>
                  <a:lnTo>
                    <a:pt x="392163" y="79413"/>
                  </a:lnTo>
                  <a:lnTo>
                    <a:pt x="410413" y="84518"/>
                  </a:lnTo>
                  <a:lnTo>
                    <a:pt x="418591" y="79997"/>
                  </a:lnTo>
                  <a:lnTo>
                    <a:pt x="422833" y="65239"/>
                  </a:lnTo>
                  <a:lnTo>
                    <a:pt x="419633" y="58115"/>
                  </a:lnTo>
                  <a:lnTo>
                    <a:pt x="413562" y="54914"/>
                  </a:lnTo>
                  <a:lnTo>
                    <a:pt x="407657" y="31356"/>
                  </a:lnTo>
                  <a:lnTo>
                    <a:pt x="399806" y="14948"/>
                  </a:lnTo>
                  <a:lnTo>
                    <a:pt x="390324" y="5448"/>
                  </a:lnTo>
                  <a:lnTo>
                    <a:pt x="380714" y="1063"/>
                  </a:lnTo>
                  <a:lnTo>
                    <a:pt x="37247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5863" y="4293991"/>
              <a:ext cx="248513" cy="24357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" name="object 25"/>
            <p:cNvSpPr/>
            <p:nvPr/>
          </p:nvSpPr>
          <p:spPr>
            <a:xfrm>
              <a:off x="9530719" y="4055873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160821" y="325247"/>
                  </a:moveTo>
                  <a:lnTo>
                    <a:pt x="110324" y="325247"/>
                  </a:lnTo>
                  <a:lnTo>
                    <a:pt x="117513" y="328879"/>
                  </a:lnTo>
                  <a:lnTo>
                    <a:pt x="124929" y="331978"/>
                  </a:lnTo>
                  <a:lnTo>
                    <a:pt x="132549" y="334467"/>
                  </a:lnTo>
                  <a:lnTo>
                    <a:pt x="134569" y="342595"/>
                  </a:lnTo>
                  <a:lnTo>
                    <a:pt x="138328" y="351811"/>
                  </a:lnTo>
                  <a:lnTo>
                    <a:pt x="144122" y="358863"/>
                  </a:lnTo>
                  <a:lnTo>
                    <a:pt x="151532" y="363372"/>
                  </a:lnTo>
                  <a:lnTo>
                    <a:pt x="160134" y="364959"/>
                  </a:lnTo>
                  <a:lnTo>
                    <a:pt x="204812" y="364959"/>
                  </a:lnTo>
                  <a:lnTo>
                    <a:pt x="232220" y="335280"/>
                  </a:lnTo>
                  <a:lnTo>
                    <a:pt x="163334" y="335280"/>
                  </a:lnTo>
                  <a:lnTo>
                    <a:pt x="160821" y="325247"/>
                  </a:lnTo>
                  <a:close/>
                </a:path>
                <a:path w="365125" h="365125">
                  <a:moveTo>
                    <a:pt x="252260" y="292633"/>
                  </a:moveTo>
                  <a:lnTo>
                    <a:pt x="216268" y="308343"/>
                  </a:lnTo>
                  <a:lnTo>
                    <a:pt x="211048" y="309727"/>
                  </a:lnTo>
                  <a:lnTo>
                    <a:pt x="206997" y="313829"/>
                  </a:lnTo>
                  <a:lnTo>
                    <a:pt x="201871" y="334467"/>
                  </a:lnTo>
                  <a:lnTo>
                    <a:pt x="201688" y="335051"/>
                  </a:lnTo>
                  <a:lnTo>
                    <a:pt x="201587" y="335280"/>
                  </a:lnTo>
                  <a:lnTo>
                    <a:pt x="232220" y="335280"/>
                  </a:lnTo>
                  <a:lnTo>
                    <a:pt x="232422" y="334467"/>
                  </a:lnTo>
                  <a:lnTo>
                    <a:pt x="240029" y="331978"/>
                  </a:lnTo>
                  <a:lnTo>
                    <a:pt x="247472" y="328879"/>
                  </a:lnTo>
                  <a:lnTo>
                    <a:pt x="254647" y="325247"/>
                  </a:lnTo>
                  <a:lnTo>
                    <a:pt x="297776" y="325247"/>
                  </a:lnTo>
                  <a:lnTo>
                    <a:pt x="318938" y="304076"/>
                  </a:lnTo>
                  <a:lnTo>
                    <a:pt x="277012" y="304076"/>
                  </a:lnTo>
                  <a:lnTo>
                    <a:pt x="258038" y="292709"/>
                  </a:lnTo>
                  <a:lnTo>
                    <a:pt x="252260" y="292633"/>
                  </a:lnTo>
                  <a:close/>
                </a:path>
                <a:path w="365125" h="365125">
                  <a:moveTo>
                    <a:pt x="86947" y="31400"/>
                  </a:moveTo>
                  <a:lnTo>
                    <a:pt x="37642" y="69265"/>
                  </a:lnTo>
                  <a:lnTo>
                    <a:pt x="31079" y="90450"/>
                  </a:lnTo>
                  <a:lnTo>
                    <a:pt x="35420" y="103174"/>
                  </a:lnTo>
                  <a:lnTo>
                    <a:pt x="39623" y="110223"/>
                  </a:lnTo>
                  <a:lnTo>
                    <a:pt x="36004" y="117436"/>
                  </a:lnTo>
                  <a:lnTo>
                    <a:pt x="32867" y="124904"/>
                  </a:lnTo>
                  <a:lnTo>
                    <a:pt x="30353" y="132549"/>
                  </a:lnTo>
                  <a:lnTo>
                    <a:pt x="22351" y="134569"/>
                  </a:lnTo>
                  <a:lnTo>
                    <a:pt x="13137" y="138317"/>
                  </a:lnTo>
                  <a:lnTo>
                    <a:pt x="6089" y="144113"/>
                  </a:lnTo>
                  <a:lnTo>
                    <a:pt x="1585" y="151528"/>
                  </a:lnTo>
                  <a:lnTo>
                    <a:pt x="0" y="160134"/>
                  </a:lnTo>
                  <a:lnTo>
                    <a:pt x="96" y="205638"/>
                  </a:lnTo>
                  <a:lnTo>
                    <a:pt x="30353" y="232371"/>
                  </a:lnTo>
                  <a:lnTo>
                    <a:pt x="32892" y="240114"/>
                  </a:lnTo>
                  <a:lnTo>
                    <a:pt x="36068" y="247650"/>
                  </a:lnTo>
                  <a:lnTo>
                    <a:pt x="39649" y="254723"/>
                  </a:lnTo>
                  <a:lnTo>
                    <a:pt x="35382" y="261823"/>
                  </a:lnTo>
                  <a:lnTo>
                    <a:pt x="31518" y="270987"/>
                  </a:lnTo>
                  <a:lnTo>
                    <a:pt x="30630" y="280061"/>
                  </a:lnTo>
                  <a:lnTo>
                    <a:pt x="32683" y="288481"/>
                  </a:lnTo>
                  <a:lnTo>
                    <a:pt x="37642" y="295681"/>
                  </a:lnTo>
                  <a:lnTo>
                    <a:pt x="69265" y="327317"/>
                  </a:lnTo>
                  <a:lnTo>
                    <a:pt x="75908" y="332152"/>
                  </a:lnTo>
                  <a:lnTo>
                    <a:pt x="83739" y="334338"/>
                  </a:lnTo>
                  <a:lnTo>
                    <a:pt x="92809" y="333569"/>
                  </a:lnTo>
                  <a:lnTo>
                    <a:pt x="103174" y="329539"/>
                  </a:lnTo>
                  <a:lnTo>
                    <a:pt x="110324" y="325247"/>
                  </a:lnTo>
                  <a:lnTo>
                    <a:pt x="160821" y="325247"/>
                  </a:lnTo>
                  <a:lnTo>
                    <a:pt x="157962" y="313829"/>
                  </a:lnTo>
                  <a:lnTo>
                    <a:pt x="153936" y="309727"/>
                  </a:lnTo>
                  <a:lnTo>
                    <a:pt x="148717" y="308343"/>
                  </a:lnTo>
                  <a:lnTo>
                    <a:pt x="140586" y="305888"/>
                  </a:lnTo>
                  <a:lnTo>
                    <a:pt x="135700" y="304050"/>
                  </a:lnTo>
                  <a:lnTo>
                    <a:pt x="87922" y="304050"/>
                  </a:lnTo>
                  <a:lnTo>
                    <a:pt x="60871" y="276974"/>
                  </a:lnTo>
                  <a:lnTo>
                    <a:pt x="69997" y="261772"/>
                  </a:lnTo>
                  <a:lnTo>
                    <a:pt x="72186" y="258089"/>
                  </a:lnTo>
                  <a:lnTo>
                    <a:pt x="72237" y="252323"/>
                  </a:lnTo>
                  <a:lnTo>
                    <a:pt x="69450" y="247497"/>
                  </a:lnTo>
                  <a:lnTo>
                    <a:pt x="65455" y="240030"/>
                  </a:lnTo>
                  <a:lnTo>
                    <a:pt x="61956" y="232336"/>
                  </a:lnTo>
                  <a:lnTo>
                    <a:pt x="58937" y="224349"/>
                  </a:lnTo>
                  <a:lnTo>
                    <a:pt x="56451" y="216179"/>
                  </a:lnTo>
                  <a:lnTo>
                    <a:pt x="55067" y="210997"/>
                  </a:lnTo>
                  <a:lnTo>
                    <a:pt x="50965" y="206971"/>
                  </a:lnTo>
                  <a:lnTo>
                    <a:pt x="30518" y="201879"/>
                  </a:lnTo>
                  <a:lnTo>
                    <a:pt x="29667" y="201587"/>
                  </a:lnTo>
                  <a:lnTo>
                    <a:pt x="29667" y="163309"/>
                  </a:lnTo>
                  <a:lnTo>
                    <a:pt x="50965" y="157988"/>
                  </a:lnTo>
                  <a:lnTo>
                    <a:pt x="55067" y="153962"/>
                  </a:lnTo>
                  <a:lnTo>
                    <a:pt x="69532" y="117297"/>
                  </a:lnTo>
                  <a:lnTo>
                    <a:pt x="72237" y="112636"/>
                  </a:lnTo>
                  <a:lnTo>
                    <a:pt x="72186" y="106857"/>
                  </a:lnTo>
                  <a:lnTo>
                    <a:pt x="69430" y="102222"/>
                  </a:lnTo>
                  <a:lnTo>
                    <a:pt x="61290" y="88747"/>
                  </a:lnTo>
                  <a:lnTo>
                    <a:pt x="60896" y="87922"/>
                  </a:lnTo>
                  <a:lnTo>
                    <a:pt x="87972" y="60871"/>
                  </a:lnTo>
                  <a:lnTo>
                    <a:pt x="135764" y="60871"/>
                  </a:lnTo>
                  <a:lnTo>
                    <a:pt x="140572" y="59064"/>
                  </a:lnTo>
                  <a:lnTo>
                    <a:pt x="148717" y="56603"/>
                  </a:lnTo>
                  <a:lnTo>
                    <a:pt x="153936" y="55206"/>
                  </a:lnTo>
                  <a:lnTo>
                    <a:pt x="157962" y="51104"/>
                  </a:lnTo>
                  <a:lnTo>
                    <a:pt x="159283" y="45859"/>
                  </a:lnTo>
                  <a:lnTo>
                    <a:pt x="160897" y="39687"/>
                  </a:lnTo>
                  <a:lnTo>
                    <a:pt x="110324" y="39687"/>
                  </a:lnTo>
                  <a:lnTo>
                    <a:pt x="103123" y="35369"/>
                  </a:lnTo>
                  <a:lnTo>
                    <a:pt x="96065" y="32602"/>
                  </a:lnTo>
                  <a:lnTo>
                    <a:pt x="86947" y="31400"/>
                  </a:lnTo>
                  <a:close/>
                </a:path>
                <a:path w="365125" h="365125">
                  <a:moveTo>
                    <a:pt x="297776" y="325247"/>
                  </a:moveTo>
                  <a:lnTo>
                    <a:pt x="254647" y="325247"/>
                  </a:lnTo>
                  <a:lnTo>
                    <a:pt x="262597" y="329984"/>
                  </a:lnTo>
                  <a:lnTo>
                    <a:pt x="272041" y="333514"/>
                  </a:lnTo>
                  <a:lnTo>
                    <a:pt x="280909" y="334184"/>
                  </a:lnTo>
                  <a:lnTo>
                    <a:pt x="288899" y="332087"/>
                  </a:lnTo>
                  <a:lnTo>
                    <a:pt x="295706" y="327317"/>
                  </a:lnTo>
                  <a:lnTo>
                    <a:pt x="297776" y="325247"/>
                  </a:lnTo>
                  <a:close/>
                </a:path>
                <a:path w="365125" h="365125">
                  <a:moveTo>
                    <a:pt x="319011" y="60947"/>
                  </a:moveTo>
                  <a:lnTo>
                    <a:pt x="277088" y="60947"/>
                  </a:lnTo>
                  <a:lnTo>
                    <a:pt x="304101" y="87947"/>
                  </a:lnTo>
                  <a:lnTo>
                    <a:pt x="295461" y="102336"/>
                  </a:lnTo>
                  <a:lnTo>
                    <a:pt x="292773" y="106857"/>
                  </a:lnTo>
                  <a:lnTo>
                    <a:pt x="292709" y="112636"/>
                  </a:lnTo>
                  <a:lnTo>
                    <a:pt x="295489" y="117436"/>
                  </a:lnTo>
                  <a:lnTo>
                    <a:pt x="299496" y="124904"/>
                  </a:lnTo>
                  <a:lnTo>
                    <a:pt x="302995" y="132591"/>
                  </a:lnTo>
                  <a:lnTo>
                    <a:pt x="306014" y="140575"/>
                  </a:lnTo>
                  <a:lnTo>
                    <a:pt x="308508" y="148742"/>
                  </a:lnTo>
                  <a:lnTo>
                    <a:pt x="309880" y="153936"/>
                  </a:lnTo>
                  <a:lnTo>
                    <a:pt x="313982" y="157988"/>
                  </a:lnTo>
                  <a:lnTo>
                    <a:pt x="335280" y="163309"/>
                  </a:lnTo>
                  <a:lnTo>
                    <a:pt x="335280" y="201637"/>
                  </a:lnTo>
                  <a:lnTo>
                    <a:pt x="313982" y="206971"/>
                  </a:lnTo>
                  <a:lnTo>
                    <a:pt x="309880" y="210997"/>
                  </a:lnTo>
                  <a:lnTo>
                    <a:pt x="295414" y="247650"/>
                  </a:lnTo>
                  <a:lnTo>
                    <a:pt x="292709" y="252323"/>
                  </a:lnTo>
                  <a:lnTo>
                    <a:pt x="292773" y="258089"/>
                  </a:lnTo>
                  <a:lnTo>
                    <a:pt x="295529" y="262724"/>
                  </a:lnTo>
                  <a:lnTo>
                    <a:pt x="303949" y="277139"/>
                  </a:lnTo>
                  <a:lnTo>
                    <a:pt x="277012" y="304076"/>
                  </a:lnTo>
                  <a:lnTo>
                    <a:pt x="318938" y="304076"/>
                  </a:lnTo>
                  <a:lnTo>
                    <a:pt x="327329" y="295681"/>
                  </a:lnTo>
                  <a:lnTo>
                    <a:pt x="332274" y="288481"/>
                  </a:lnTo>
                  <a:lnTo>
                    <a:pt x="334319" y="280055"/>
                  </a:lnTo>
                  <a:lnTo>
                    <a:pt x="333428" y="270965"/>
                  </a:lnTo>
                  <a:lnTo>
                    <a:pt x="329565" y="261772"/>
                  </a:lnTo>
                  <a:lnTo>
                    <a:pt x="325323" y="254723"/>
                  </a:lnTo>
                  <a:lnTo>
                    <a:pt x="328980" y="247497"/>
                  </a:lnTo>
                  <a:lnTo>
                    <a:pt x="332079" y="240030"/>
                  </a:lnTo>
                  <a:lnTo>
                    <a:pt x="334594" y="232371"/>
                  </a:lnTo>
                  <a:lnTo>
                    <a:pt x="343446" y="230124"/>
                  </a:lnTo>
                  <a:lnTo>
                    <a:pt x="364947" y="160134"/>
                  </a:lnTo>
                  <a:lnTo>
                    <a:pt x="363362" y="151528"/>
                  </a:lnTo>
                  <a:lnTo>
                    <a:pt x="358857" y="144113"/>
                  </a:lnTo>
                  <a:lnTo>
                    <a:pt x="351809" y="138317"/>
                  </a:lnTo>
                  <a:lnTo>
                    <a:pt x="342595" y="134569"/>
                  </a:lnTo>
                  <a:lnTo>
                    <a:pt x="334594" y="132549"/>
                  </a:lnTo>
                  <a:lnTo>
                    <a:pt x="332045" y="124821"/>
                  </a:lnTo>
                  <a:lnTo>
                    <a:pt x="328929" y="117297"/>
                  </a:lnTo>
                  <a:lnTo>
                    <a:pt x="325323" y="110197"/>
                  </a:lnTo>
                  <a:lnTo>
                    <a:pt x="330034" y="102336"/>
                  </a:lnTo>
                  <a:lnTo>
                    <a:pt x="333950" y="90450"/>
                  </a:lnTo>
                  <a:lnTo>
                    <a:pt x="333969" y="87922"/>
                  </a:lnTo>
                  <a:lnTo>
                    <a:pt x="333617" y="80473"/>
                  </a:lnTo>
                  <a:lnTo>
                    <a:pt x="330690" y="73522"/>
                  </a:lnTo>
                  <a:lnTo>
                    <a:pt x="327304" y="69240"/>
                  </a:lnTo>
                  <a:lnTo>
                    <a:pt x="319011" y="60947"/>
                  </a:lnTo>
                  <a:close/>
                </a:path>
                <a:path w="365125" h="365125">
                  <a:moveTo>
                    <a:pt x="112687" y="292633"/>
                  </a:moveTo>
                  <a:lnTo>
                    <a:pt x="106933" y="292709"/>
                  </a:lnTo>
                  <a:lnTo>
                    <a:pt x="88734" y="303657"/>
                  </a:lnTo>
                  <a:lnTo>
                    <a:pt x="88188" y="303949"/>
                  </a:lnTo>
                  <a:lnTo>
                    <a:pt x="87922" y="304050"/>
                  </a:lnTo>
                  <a:lnTo>
                    <a:pt x="135700" y="304050"/>
                  </a:lnTo>
                  <a:lnTo>
                    <a:pt x="132632" y="302896"/>
                  </a:lnTo>
                  <a:lnTo>
                    <a:pt x="124878" y="299383"/>
                  </a:lnTo>
                  <a:lnTo>
                    <a:pt x="117347" y="295363"/>
                  </a:lnTo>
                  <a:lnTo>
                    <a:pt x="112687" y="292633"/>
                  </a:lnTo>
                  <a:close/>
                </a:path>
                <a:path w="365125" h="365125">
                  <a:moveTo>
                    <a:pt x="135764" y="60871"/>
                  </a:moveTo>
                  <a:lnTo>
                    <a:pt x="87972" y="60871"/>
                  </a:lnTo>
                  <a:lnTo>
                    <a:pt x="101939" y="69265"/>
                  </a:lnTo>
                  <a:lnTo>
                    <a:pt x="106933" y="72237"/>
                  </a:lnTo>
                  <a:lnTo>
                    <a:pt x="112687" y="72288"/>
                  </a:lnTo>
                  <a:lnTo>
                    <a:pt x="117347" y="69583"/>
                  </a:lnTo>
                  <a:lnTo>
                    <a:pt x="124864" y="65565"/>
                  </a:lnTo>
                  <a:lnTo>
                    <a:pt x="132613" y="62055"/>
                  </a:lnTo>
                  <a:lnTo>
                    <a:pt x="135764" y="60871"/>
                  </a:lnTo>
                  <a:close/>
                </a:path>
                <a:path w="365125" h="365125">
                  <a:moveTo>
                    <a:pt x="232184" y="29641"/>
                  </a:moveTo>
                  <a:lnTo>
                    <a:pt x="201637" y="29641"/>
                  </a:lnTo>
                  <a:lnTo>
                    <a:pt x="206997" y="51104"/>
                  </a:lnTo>
                  <a:lnTo>
                    <a:pt x="211048" y="55206"/>
                  </a:lnTo>
                  <a:lnTo>
                    <a:pt x="216230" y="56603"/>
                  </a:lnTo>
                  <a:lnTo>
                    <a:pt x="224378" y="59064"/>
                  </a:lnTo>
                  <a:lnTo>
                    <a:pt x="232343" y="62055"/>
                  </a:lnTo>
                  <a:lnTo>
                    <a:pt x="240093" y="65565"/>
                  </a:lnTo>
                  <a:lnTo>
                    <a:pt x="247599" y="69583"/>
                  </a:lnTo>
                  <a:lnTo>
                    <a:pt x="252260" y="72288"/>
                  </a:lnTo>
                  <a:lnTo>
                    <a:pt x="258038" y="72237"/>
                  </a:lnTo>
                  <a:lnTo>
                    <a:pt x="263056" y="69240"/>
                  </a:lnTo>
                  <a:lnTo>
                    <a:pt x="277088" y="60947"/>
                  </a:lnTo>
                  <a:lnTo>
                    <a:pt x="319011" y="60947"/>
                  </a:lnTo>
                  <a:lnTo>
                    <a:pt x="297751" y="39687"/>
                  </a:lnTo>
                  <a:lnTo>
                    <a:pt x="254647" y="39687"/>
                  </a:lnTo>
                  <a:lnTo>
                    <a:pt x="247472" y="36055"/>
                  </a:lnTo>
                  <a:lnTo>
                    <a:pt x="240029" y="32981"/>
                  </a:lnTo>
                  <a:lnTo>
                    <a:pt x="232397" y="30492"/>
                  </a:lnTo>
                  <a:lnTo>
                    <a:pt x="232184" y="29641"/>
                  </a:lnTo>
                  <a:close/>
                </a:path>
                <a:path w="365125" h="365125">
                  <a:moveTo>
                    <a:pt x="204812" y="0"/>
                  </a:moveTo>
                  <a:lnTo>
                    <a:pt x="160134" y="0"/>
                  </a:lnTo>
                  <a:lnTo>
                    <a:pt x="151532" y="1582"/>
                  </a:lnTo>
                  <a:lnTo>
                    <a:pt x="144122" y="6088"/>
                  </a:lnTo>
                  <a:lnTo>
                    <a:pt x="138328" y="13153"/>
                  </a:lnTo>
                  <a:lnTo>
                    <a:pt x="134569" y="22415"/>
                  </a:lnTo>
                  <a:lnTo>
                    <a:pt x="132549" y="30492"/>
                  </a:lnTo>
                  <a:lnTo>
                    <a:pt x="124929" y="32981"/>
                  </a:lnTo>
                  <a:lnTo>
                    <a:pt x="117475" y="36055"/>
                  </a:lnTo>
                  <a:lnTo>
                    <a:pt x="110324" y="39687"/>
                  </a:lnTo>
                  <a:lnTo>
                    <a:pt x="160897" y="39687"/>
                  </a:lnTo>
                  <a:lnTo>
                    <a:pt x="163525" y="29641"/>
                  </a:lnTo>
                  <a:lnTo>
                    <a:pt x="232184" y="29641"/>
                  </a:lnTo>
                  <a:lnTo>
                    <a:pt x="230149" y="21488"/>
                  </a:lnTo>
                  <a:lnTo>
                    <a:pt x="224359" y="9949"/>
                  </a:lnTo>
                  <a:lnTo>
                    <a:pt x="217247" y="3471"/>
                  </a:lnTo>
                  <a:lnTo>
                    <a:pt x="210252" y="630"/>
                  </a:lnTo>
                  <a:lnTo>
                    <a:pt x="204812" y="0"/>
                  </a:lnTo>
                  <a:close/>
                </a:path>
                <a:path w="365125" h="365125">
                  <a:moveTo>
                    <a:pt x="277987" y="31397"/>
                  </a:moveTo>
                  <a:lnTo>
                    <a:pt x="268857" y="32620"/>
                  </a:lnTo>
                  <a:lnTo>
                    <a:pt x="261772" y="35420"/>
                  </a:lnTo>
                  <a:lnTo>
                    <a:pt x="254647" y="39687"/>
                  </a:lnTo>
                  <a:lnTo>
                    <a:pt x="297751" y="39687"/>
                  </a:lnTo>
                  <a:lnTo>
                    <a:pt x="295706" y="37642"/>
                  </a:lnTo>
                  <a:lnTo>
                    <a:pt x="287493" y="32741"/>
                  </a:lnTo>
                  <a:lnTo>
                    <a:pt x="277987" y="3139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0541" y="4155678"/>
              <a:ext cx="165328" cy="16532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object 27"/>
            <p:cNvSpPr/>
            <p:nvPr/>
          </p:nvSpPr>
          <p:spPr>
            <a:xfrm>
              <a:off x="9368980" y="3803472"/>
              <a:ext cx="1023619" cy="734695"/>
            </a:xfrm>
            <a:custGeom>
              <a:avLst/>
              <a:gdLst/>
              <a:ahLst/>
              <a:cxnLst/>
              <a:rect l="l" t="t" r="r" b="b"/>
              <a:pathLst>
                <a:path w="1023620" h="734695">
                  <a:moveTo>
                    <a:pt x="111366" y="58991"/>
                  </a:moveTo>
                  <a:lnTo>
                    <a:pt x="104711" y="52349"/>
                  </a:lnTo>
                  <a:lnTo>
                    <a:pt x="88353" y="52349"/>
                  </a:lnTo>
                  <a:lnTo>
                    <a:pt x="81699" y="58991"/>
                  </a:lnTo>
                  <a:lnTo>
                    <a:pt x="81699" y="99110"/>
                  </a:lnTo>
                  <a:lnTo>
                    <a:pt x="88353" y="105752"/>
                  </a:lnTo>
                  <a:lnTo>
                    <a:pt x="96532" y="105752"/>
                  </a:lnTo>
                  <a:lnTo>
                    <a:pt x="104711" y="105752"/>
                  </a:lnTo>
                  <a:lnTo>
                    <a:pt x="111366" y="99110"/>
                  </a:lnTo>
                  <a:lnTo>
                    <a:pt x="111366" y="58991"/>
                  </a:lnTo>
                  <a:close/>
                </a:path>
                <a:path w="1023620" h="734695">
                  <a:moveTo>
                    <a:pt x="191401" y="58991"/>
                  </a:moveTo>
                  <a:lnTo>
                    <a:pt x="184746" y="52349"/>
                  </a:lnTo>
                  <a:lnTo>
                    <a:pt x="168389" y="52349"/>
                  </a:lnTo>
                  <a:lnTo>
                    <a:pt x="161734" y="58991"/>
                  </a:lnTo>
                  <a:lnTo>
                    <a:pt x="161734" y="99110"/>
                  </a:lnTo>
                  <a:lnTo>
                    <a:pt x="168389" y="105752"/>
                  </a:lnTo>
                  <a:lnTo>
                    <a:pt x="176568" y="105752"/>
                  </a:lnTo>
                  <a:lnTo>
                    <a:pt x="184746" y="105752"/>
                  </a:lnTo>
                  <a:lnTo>
                    <a:pt x="191401" y="99110"/>
                  </a:lnTo>
                  <a:lnTo>
                    <a:pt x="191401" y="58991"/>
                  </a:lnTo>
                  <a:close/>
                </a:path>
                <a:path w="1023620" h="734695">
                  <a:moveTo>
                    <a:pt x="271424" y="58991"/>
                  </a:moveTo>
                  <a:lnTo>
                    <a:pt x="264769" y="52349"/>
                  </a:lnTo>
                  <a:lnTo>
                    <a:pt x="248412" y="52349"/>
                  </a:lnTo>
                  <a:lnTo>
                    <a:pt x="241757" y="58991"/>
                  </a:lnTo>
                  <a:lnTo>
                    <a:pt x="241757" y="99110"/>
                  </a:lnTo>
                  <a:lnTo>
                    <a:pt x="248412" y="105752"/>
                  </a:lnTo>
                  <a:lnTo>
                    <a:pt x="256590" y="105752"/>
                  </a:lnTo>
                  <a:lnTo>
                    <a:pt x="264769" y="105752"/>
                  </a:lnTo>
                  <a:lnTo>
                    <a:pt x="271424" y="99110"/>
                  </a:lnTo>
                  <a:lnTo>
                    <a:pt x="271424" y="58991"/>
                  </a:lnTo>
                  <a:close/>
                </a:path>
                <a:path w="1023620" h="734695">
                  <a:moveTo>
                    <a:pt x="1023264" y="81673"/>
                  </a:moveTo>
                  <a:lnTo>
                    <a:pt x="1016838" y="49911"/>
                  </a:lnTo>
                  <a:lnTo>
                    <a:pt x="1003173" y="29667"/>
                  </a:lnTo>
                  <a:lnTo>
                    <a:pt x="999312" y="23952"/>
                  </a:lnTo>
                  <a:lnTo>
                    <a:pt x="993622" y="20116"/>
                  </a:lnTo>
                  <a:lnTo>
                    <a:pt x="993622" y="81673"/>
                  </a:lnTo>
                  <a:lnTo>
                    <a:pt x="993622" y="129667"/>
                  </a:lnTo>
                  <a:lnTo>
                    <a:pt x="993622" y="159308"/>
                  </a:lnTo>
                  <a:lnTo>
                    <a:pt x="993622" y="704430"/>
                  </a:lnTo>
                  <a:lnTo>
                    <a:pt x="29641" y="704430"/>
                  </a:lnTo>
                  <a:lnTo>
                    <a:pt x="29641" y="159308"/>
                  </a:lnTo>
                  <a:lnTo>
                    <a:pt x="993622" y="159308"/>
                  </a:lnTo>
                  <a:lnTo>
                    <a:pt x="993622" y="129667"/>
                  </a:lnTo>
                  <a:lnTo>
                    <a:pt x="29641" y="129667"/>
                  </a:lnTo>
                  <a:lnTo>
                    <a:pt x="29641" y="81673"/>
                  </a:lnTo>
                  <a:lnTo>
                    <a:pt x="33731" y="61455"/>
                  </a:lnTo>
                  <a:lnTo>
                    <a:pt x="44894" y="44919"/>
                  </a:lnTo>
                  <a:lnTo>
                    <a:pt x="61429" y="33756"/>
                  </a:lnTo>
                  <a:lnTo>
                    <a:pt x="81661" y="29667"/>
                  </a:lnTo>
                  <a:lnTo>
                    <a:pt x="941590" y="29667"/>
                  </a:lnTo>
                  <a:lnTo>
                    <a:pt x="961821" y="33756"/>
                  </a:lnTo>
                  <a:lnTo>
                    <a:pt x="978369" y="44919"/>
                  </a:lnTo>
                  <a:lnTo>
                    <a:pt x="989533" y="61455"/>
                  </a:lnTo>
                  <a:lnTo>
                    <a:pt x="993622" y="81673"/>
                  </a:lnTo>
                  <a:lnTo>
                    <a:pt x="993622" y="20116"/>
                  </a:lnTo>
                  <a:lnTo>
                    <a:pt x="973353" y="6426"/>
                  </a:lnTo>
                  <a:lnTo>
                    <a:pt x="941590" y="0"/>
                  </a:lnTo>
                  <a:lnTo>
                    <a:pt x="81661" y="0"/>
                  </a:lnTo>
                  <a:lnTo>
                    <a:pt x="49898" y="6426"/>
                  </a:lnTo>
                  <a:lnTo>
                    <a:pt x="23939" y="23952"/>
                  </a:lnTo>
                  <a:lnTo>
                    <a:pt x="6426" y="49911"/>
                  </a:lnTo>
                  <a:lnTo>
                    <a:pt x="0" y="81673"/>
                  </a:lnTo>
                  <a:lnTo>
                    <a:pt x="0" y="727443"/>
                  </a:lnTo>
                  <a:lnTo>
                    <a:pt x="6616" y="734098"/>
                  </a:lnTo>
                  <a:lnTo>
                    <a:pt x="1016635" y="734098"/>
                  </a:lnTo>
                  <a:lnTo>
                    <a:pt x="1023264" y="727443"/>
                  </a:lnTo>
                  <a:lnTo>
                    <a:pt x="1023264" y="704430"/>
                  </a:lnTo>
                  <a:lnTo>
                    <a:pt x="1023264" y="159308"/>
                  </a:lnTo>
                  <a:lnTo>
                    <a:pt x="1023264" y="129667"/>
                  </a:lnTo>
                  <a:lnTo>
                    <a:pt x="1023264" y="8167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233370" y="4912028"/>
            <a:ext cx="15049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60707" y="4896969"/>
            <a:ext cx="1989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 </a:t>
            </a:r>
            <a:r>
              <a:rPr sz="1500" spc="-5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72549" y="4896969"/>
            <a:ext cx="15157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24011" y="4855722"/>
            <a:ext cx="1901578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 marR="5080" indent="-5778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 </a:t>
            </a:r>
            <a:r>
              <a:rPr sz="1500" spc="5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ВНЕДРЕНИЯ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20E2860-2B03-41F0-A68B-4AE617D8A36A}"/>
              </a:ext>
            </a:extLst>
          </p:cNvPr>
          <p:cNvSpPr/>
          <p:nvPr/>
        </p:nvSpPr>
        <p:spPr>
          <a:xfrm>
            <a:off x="675974" y="1716155"/>
            <a:ext cx="10465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15" dirty="0">
                <a:solidFill>
                  <a:srgbClr val="1F3A73"/>
                </a:solidFill>
                <a:latin typeface="Arial" panose="020B0604020202020204" pitchFamily="34" charset="0"/>
              </a:rPr>
              <a:t>Мы взяли лучшие методики, проверенные в десятках </a:t>
            </a:r>
            <a:r>
              <a:rPr lang="ru-RU" sz="2000" spc="15" dirty="0" smtClean="0">
                <a:solidFill>
                  <a:srgbClr val="1F3A73"/>
                </a:solidFill>
                <a:latin typeface="Arial" panose="020B0604020202020204" pitchFamily="34" charset="0"/>
              </a:rPr>
              <a:t>проектов, </a:t>
            </a:r>
            <a:r>
              <a:rPr lang="ru-RU" sz="2000" spc="15" dirty="0">
                <a:solidFill>
                  <a:srgbClr val="1F3A73"/>
                </a:solidFill>
                <a:latin typeface="Arial" panose="020B0604020202020204" pitchFamily="34" charset="0"/>
              </a:rPr>
              <a:t>опыт специалистов </a:t>
            </a:r>
            <a:br>
              <a:rPr lang="ru-RU" sz="2000" spc="15" dirty="0">
                <a:solidFill>
                  <a:srgbClr val="1F3A73"/>
                </a:solidFill>
                <a:latin typeface="Arial" panose="020B0604020202020204" pitchFamily="34" charset="0"/>
              </a:rPr>
            </a:br>
            <a:r>
              <a:rPr lang="ru-RU" sz="2000" spc="15" dirty="0">
                <a:solidFill>
                  <a:srgbClr val="1F3A73"/>
                </a:solidFill>
                <a:latin typeface="Arial" panose="020B0604020202020204" pitchFamily="34" charset="0"/>
              </a:rPr>
              <a:t>ГК «Проектная ПРАКТИКА» и ведущих экспертов </a:t>
            </a:r>
            <a:r>
              <a:rPr lang="ru-RU" sz="2000" spc="15" dirty="0" smtClean="0">
                <a:solidFill>
                  <a:srgbClr val="1F3A73"/>
                </a:solidFill>
                <a:latin typeface="Arial" panose="020B0604020202020204" pitchFamily="34" charset="0"/>
              </a:rPr>
              <a:t>отрасли </a:t>
            </a:r>
            <a:r>
              <a:rPr lang="ru-RU" sz="2000" spc="15" dirty="0">
                <a:solidFill>
                  <a:srgbClr val="1F3A73"/>
                </a:solidFill>
                <a:latin typeface="Arial" panose="020B0604020202020204" pitchFamily="34" charset="0"/>
              </a:rPr>
              <a:t>и соединили их с современными цифровыми </a:t>
            </a:r>
            <a:r>
              <a:rPr lang="ru-RU" sz="2000" spc="15" dirty="0" smtClean="0">
                <a:solidFill>
                  <a:srgbClr val="1F3A73"/>
                </a:solidFill>
                <a:latin typeface="Arial" panose="020B0604020202020204" pitchFamily="34" charset="0"/>
              </a:rPr>
              <a:t>инструментами</a:t>
            </a:r>
            <a:endParaRPr lang="ru-RU" sz="2000" spc="15" dirty="0">
              <a:solidFill>
                <a:srgbClr val="1F3A73"/>
              </a:solidFill>
              <a:latin typeface="Arial" panose="020B0604020202020204" pitchFamily="34" charset="0"/>
            </a:endParaRPr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0A8AB262-413E-46D7-9028-A1A484606FCB}"/>
              </a:ext>
            </a:extLst>
          </p:cNvPr>
          <p:cNvSpPr/>
          <p:nvPr/>
        </p:nvSpPr>
        <p:spPr>
          <a:xfrm rot="2641228">
            <a:off x="8695876" y="3331820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25323" y="0"/>
                </a:moveTo>
                <a:lnTo>
                  <a:pt x="125323" y="250647"/>
                </a:lnTo>
              </a:path>
              <a:path w="250825" h="250825">
                <a:moveTo>
                  <a:pt x="0" y="125323"/>
                </a:moveTo>
                <a:lnTo>
                  <a:pt x="250647" y="125323"/>
                </a:lnTo>
              </a:path>
            </a:pathLst>
          </a:custGeom>
          <a:ln w="30480">
            <a:solidFill>
              <a:srgbClr val="1F3A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62" name="Group 888">
            <a:extLst>
              <a:ext uri="{FF2B5EF4-FFF2-40B4-BE49-F238E27FC236}">
                <a16:creationId xmlns:a16="http://schemas.microsoft.com/office/drawing/2014/main" id="{FD36C1CF-45BB-46DC-A395-47BD5286A3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63116" y="3012388"/>
            <a:ext cx="1026620" cy="1026620"/>
            <a:chOff x="5038" y="2071"/>
            <a:chExt cx="746" cy="746"/>
          </a:xfrm>
          <a:solidFill>
            <a:srgbClr val="6BAA90"/>
          </a:solidFill>
        </p:grpSpPr>
        <p:sp>
          <p:nvSpPr>
            <p:cNvPr id="63" name="Freeform 890">
              <a:extLst>
                <a:ext uri="{FF2B5EF4-FFF2-40B4-BE49-F238E27FC236}">
                  <a16:creationId xmlns:a16="http://schemas.microsoft.com/office/drawing/2014/main" id="{1BE3BCD7-7579-405B-AEF2-5D5D57675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2" y="2195"/>
              <a:ext cx="420" cy="622"/>
            </a:xfrm>
            <a:custGeom>
              <a:avLst/>
              <a:gdLst>
                <a:gd name="T0" fmla="*/ 724 w 2101"/>
                <a:gd name="T1" fmla="*/ 2866 h 3111"/>
                <a:gd name="T2" fmla="*/ 802 w 2101"/>
                <a:gd name="T3" fmla="*/ 2941 h 3111"/>
                <a:gd name="T4" fmla="*/ 1286 w 2101"/>
                <a:gd name="T5" fmla="*/ 2949 h 3111"/>
                <a:gd name="T6" fmla="*/ 1377 w 2101"/>
                <a:gd name="T7" fmla="*/ 2889 h 3111"/>
                <a:gd name="T8" fmla="*/ 1402 w 2101"/>
                <a:gd name="T9" fmla="*/ 2809 h 3111"/>
                <a:gd name="T10" fmla="*/ 969 w 2101"/>
                <a:gd name="T11" fmla="*/ 162 h 3111"/>
                <a:gd name="T12" fmla="*/ 684 w 2101"/>
                <a:gd name="T13" fmla="*/ 234 h 3111"/>
                <a:gd name="T14" fmla="*/ 449 w 2101"/>
                <a:gd name="T15" fmla="*/ 386 h 3111"/>
                <a:gd name="T16" fmla="*/ 275 w 2101"/>
                <a:gd name="T17" fmla="*/ 593 h 3111"/>
                <a:gd name="T18" fmla="*/ 176 w 2101"/>
                <a:gd name="T19" fmla="*/ 835 h 3111"/>
                <a:gd name="T20" fmla="*/ 160 w 2101"/>
                <a:gd name="T21" fmla="*/ 1102 h 3111"/>
                <a:gd name="T22" fmla="*/ 230 w 2101"/>
                <a:gd name="T23" fmla="*/ 1360 h 3111"/>
                <a:gd name="T24" fmla="*/ 383 w 2101"/>
                <a:gd name="T25" fmla="*/ 1587 h 3111"/>
                <a:gd name="T26" fmla="*/ 569 w 2101"/>
                <a:gd name="T27" fmla="*/ 1855 h 3111"/>
                <a:gd name="T28" fmla="*/ 680 w 2101"/>
                <a:gd name="T29" fmla="*/ 2158 h 3111"/>
                <a:gd name="T30" fmla="*/ 707 w 2101"/>
                <a:gd name="T31" fmla="*/ 2469 h 3111"/>
                <a:gd name="T32" fmla="*/ 1405 w 2101"/>
                <a:gd name="T33" fmla="*/ 2230 h 3111"/>
                <a:gd name="T34" fmla="*/ 1488 w 2101"/>
                <a:gd name="T35" fmla="*/ 1921 h 3111"/>
                <a:gd name="T36" fmla="*/ 1651 w 2101"/>
                <a:gd name="T37" fmla="*/ 1654 h 3111"/>
                <a:gd name="T38" fmla="*/ 1833 w 2101"/>
                <a:gd name="T39" fmla="*/ 1422 h 3111"/>
                <a:gd name="T40" fmla="*/ 1927 w 2101"/>
                <a:gd name="T41" fmla="*/ 1157 h 3111"/>
                <a:gd name="T42" fmla="*/ 1924 w 2101"/>
                <a:gd name="T43" fmla="*/ 864 h 3111"/>
                <a:gd name="T44" fmla="*/ 1818 w 2101"/>
                <a:gd name="T45" fmla="*/ 586 h 3111"/>
                <a:gd name="T46" fmla="*/ 1622 w 2101"/>
                <a:gd name="T47" fmla="*/ 362 h 3111"/>
                <a:gd name="T48" fmla="*/ 1359 w 2101"/>
                <a:gd name="T49" fmla="*/ 213 h 3111"/>
                <a:gd name="T50" fmla="*/ 1047 w 2101"/>
                <a:gd name="T51" fmla="*/ 159 h 3111"/>
                <a:gd name="T52" fmla="*/ 1297 w 2101"/>
                <a:gd name="T53" fmla="*/ 30 h 3111"/>
                <a:gd name="T54" fmla="*/ 1599 w 2101"/>
                <a:gd name="T55" fmla="*/ 152 h 3111"/>
                <a:gd name="T56" fmla="*/ 1844 w 2101"/>
                <a:gd name="T57" fmla="*/ 353 h 3111"/>
                <a:gd name="T58" fmla="*/ 2017 w 2101"/>
                <a:gd name="T59" fmla="*/ 620 h 3111"/>
                <a:gd name="T60" fmla="*/ 2097 w 2101"/>
                <a:gd name="T61" fmla="*/ 933 h 3111"/>
                <a:gd name="T62" fmla="*/ 2075 w 2101"/>
                <a:gd name="T63" fmla="*/ 1241 h 3111"/>
                <a:gd name="T64" fmla="*/ 1960 w 2101"/>
                <a:gd name="T65" fmla="*/ 1522 h 3111"/>
                <a:gd name="T66" fmla="*/ 1773 w 2101"/>
                <a:gd name="T67" fmla="*/ 1756 h 3111"/>
                <a:gd name="T68" fmla="*/ 1636 w 2101"/>
                <a:gd name="T69" fmla="*/ 1984 h 3111"/>
                <a:gd name="T70" fmla="*/ 1566 w 2101"/>
                <a:gd name="T71" fmla="*/ 2253 h 3111"/>
                <a:gd name="T72" fmla="*/ 1554 w 2101"/>
                <a:gd name="T73" fmla="*/ 2854 h 3111"/>
                <a:gd name="T74" fmla="*/ 1481 w 2101"/>
                <a:gd name="T75" fmla="*/ 3007 h 3111"/>
                <a:gd name="T76" fmla="*/ 1338 w 2101"/>
                <a:gd name="T77" fmla="*/ 3099 h 3111"/>
                <a:gd name="T78" fmla="*/ 805 w 2101"/>
                <a:gd name="T79" fmla="*/ 3108 h 3111"/>
                <a:gd name="T80" fmla="*/ 649 w 2101"/>
                <a:gd name="T81" fmla="*/ 3038 h 3111"/>
                <a:gd name="T82" fmla="*/ 555 w 2101"/>
                <a:gd name="T83" fmla="*/ 2896 h 3111"/>
                <a:gd name="T84" fmla="*/ 541 w 2101"/>
                <a:gd name="T85" fmla="*/ 2319 h 3111"/>
                <a:gd name="T86" fmla="*/ 473 w 2101"/>
                <a:gd name="T87" fmla="*/ 2017 h 3111"/>
                <a:gd name="T88" fmla="*/ 319 w 2101"/>
                <a:gd name="T89" fmla="*/ 1749 h 3111"/>
                <a:gd name="T90" fmla="*/ 126 w 2101"/>
                <a:gd name="T91" fmla="*/ 1494 h 3111"/>
                <a:gd name="T92" fmla="*/ 17 w 2101"/>
                <a:gd name="T93" fmla="*/ 1196 h 3111"/>
                <a:gd name="T94" fmla="*/ 8 w 2101"/>
                <a:gd name="T95" fmla="*/ 873 h 3111"/>
                <a:gd name="T96" fmla="*/ 88 w 2101"/>
                <a:gd name="T97" fmla="*/ 609 h 3111"/>
                <a:gd name="T98" fmla="*/ 239 w 2101"/>
                <a:gd name="T99" fmla="*/ 370 h 3111"/>
                <a:gd name="T100" fmla="*/ 456 w 2101"/>
                <a:gd name="T101" fmla="*/ 177 h 3111"/>
                <a:gd name="T102" fmla="*/ 727 w 2101"/>
                <a:gd name="T103" fmla="*/ 47 h 3111"/>
                <a:gd name="T104" fmla="*/ 1046 w 2101"/>
                <a:gd name="T105" fmla="*/ 0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01" h="3111">
                  <a:moveTo>
                    <a:pt x="713" y="2627"/>
                  </a:moveTo>
                  <a:lnTo>
                    <a:pt x="713" y="2809"/>
                  </a:lnTo>
                  <a:lnTo>
                    <a:pt x="716" y="2839"/>
                  </a:lnTo>
                  <a:lnTo>
                    <a:pt x="724" y="2866"/>
                  </a:lnTo>
                  <a:lnTo>
                    <a:pt x="737" y="2889"/>
                  </a:lnTo>
                  <a:lnTo>
                    <a:pt x="756" y="2911"/>
                  </a:lnTo>
                  <a:lnTo>
                    <a:pt x="777" y="2928"/>
                  </a:lnTo>
                  <a:lnTo>
                    <a:pt x="802" y="2941"/>
                  </a:lnTo>
                  <a:lnTo>
                    <a:pt x="829" y="2949"/>
                  </a:lnTo>
                  <a:lnTo>
                    <a:pt x="858" y="2953"/>
                  </a:lnTo>
                  <a:lnTo>
                    <a:pt x="1256" y="2953"/>
                  </a:lnTo>
                  <a:lnTo>
                    <a:pt x="1286" y="2949"/>
                  </a:lnTo>
                  <a:lnTo>
                    <a:pt x="1313" y="2941"/>
                  </a:lnTo>
                  <a:lnTo>
                    <a:pt x="1338" y="2928"/>
                  </a:lnTo>
                  <a:lnTo>
                    <a:pt x="1360" y="2911"/>
                  </a:lnTo>
                  <a:lnTo>
                    <a:pt x="1377" y="2889"/>
                  </a:lnTo>
                  <a:lnTo>
                    <a:pt x="1391" y="2866"/>
                  </a:lnTo>
                  <a:lnTo>
                    <a:pt x="1400" y="2839"/>
                  </a:lnTo>
                  <a:lnTo>
                    <a:pt x="1402" y="2809"/>
                  </a:lnTo>
                  <a:lnTo>
                    <a:pt x="1402" y="2809"/>
                  </a:lnTo>
                  <a:lnTo>
                    <a:pt x="1402" y="2627"/>
                  </a:lnTo>
                  <a:lnTo>
                    <a:pt x="713" y="2627"/>
                  </a:lnTo>
                  <a:close/>
                  <a:moveTo>
                    <a:pt x="1047" y="159"/>
                  </a:moveTo>
                  <a:lnTo>
                    <a:pt x="969" y="162"/>
                  </a:lnTo>
                  <a:lnTo>
                    <a:pt x="893" y="172"/>
                  </a:lnTo>
                  <a:lnTo>
                    <a:pt x="821" y="187"/>
                  </a:lnTo>
                  <a:lnTo>
                    <a:pt x="751" y="208"/>
                  </a:lnTo>
                  <a:lnTo>
                    <a:pt x="684" y="234"/>
                  </a:lnTo>
                  <a:lnTo>
                    <a:pt x="620" y="266"/>
                  </a:lnTo>
                  <a:lnTo>
                    <a:pt x="560" y="301"/>
                  </a:lnTo>
                  <a:lnTo>
                    <a:pt x="502" y="342"/>
                  </a:lnTo>
                  <a:lnTo>
                    <a:pt x="449" y="386"/>
                  </a:lnTo>
                  <a:lnTo>
                    <a:pt x="399" y="433"/>
                  </a:lnTo>
                  <a:lnTo>
                    <a:pt x="354" y="483"/>
                  </a:lnTo>
                  <a:lnTo>
                    <a:pt x="312" y="537"/>
                  </a:lnTo>
                  <a:lnTo>
                    <a:pt x="275" y="593"/>
                  </a:lnTo>
                  <a:lnTo>
                    <a:pt x="243" y="650"/>
                  </a:lnTo>
                  <a:lnTo>
                    <a:pt x="215" y="710"/>
                  </a:lnTo>
                  <a:lnTo>
                    <a:pt x="193" y="771"/>
                  </a:lnTo>
                  <a:lnTo>
                    <a:pt x="176" y="835"/>
                  </a:lnTo>
                  <a:lnTo>
                    <a:pt x="163" y="898"/>
                  </a:lnTo>
                  <a:lnTo>
                    <a:pt x="156" y="967"/>
                  </a:lnTo>
                  <a:lnTo>
                    <a:pt x="156" y="1035"/>
                  </a:lnTo>
                  <a:lnTo>
                    <a:pt x="160" y="1102"/>
                  </a:lnTo>
                  <a:lnTo>
                    <a:pt x="170" y="1169"/>
                  </a:lnTo>
                  <a:lnTo>
                    <a:pt x="185" y="1235"/>
                  </a:lnTo>
                  <a:lnTo>
                    <a:pt x="204" y="1298"/>
                  </a:lnTo>
                  <a:lnTo>
                    <a:pt x="230" y="1360"/>
                  </a:lnTo>
                  <a:lnTo>
                    <a:pt x="260" y="1421"/>
                  </a:lnTo>
                  <a:lnTo>
                    <a:pt x="295" y="1479"/>
                  </a:lnTo>
                  <a:lnTo>
                    <a:pt x="336" y="1534"/>
                  </a:lnTo>
                  <a:lnTo>
                    <a:pt x="383" y="1587"/>
                  </a:lnTo>
                  <a:lnTo>
                    <a:pt x="436" y="1651"/>
                  </a:lnTo>
                  <a:lnTo>
                    <a:pt x="484" y="1716"/>
                  </a:lnTo>
                  <a:lnTo>
                    <a:pt x="529" y="1784"/>
                  </a:lnTo>
                  <a:lnTo>
                    <a:pt x="569" y="1855"/>
                  </a:lnTo>
                  <a:lnTo>
                    <a:pt x="604" y="1929"/>
                  </a:lnTo>
                  <a:lnTo>
                    <a:pt x="635" y="2003"/>
                  </a:lnTo>
                  <a:lnTo>
                    <a:pt x="661" y="2080"/>
                  </a:lnTo>
                  <a:lnTo>
                    <a:pt x="680" y="2158"/>
                  </a:lnTo>
                  <a:lnTo>
                    <a:pt x="694" y="2237"/>
                  </a:lnTo>
                  <a:lnTo>
                    <a:pt x="704" y="2316"/>
                  </a:lnTo>
                  <a:lnTo>
                    <a:pt x="707" y="2397"/>
                  </a:lnTo>
                  <a:lnTo>
                    <a:pt x="707" y="2469"/>
                  </a:lnTo>
                  <a:lnTo>
                    <a:pt x="1395" y="2469"/>
                  </a:lnTo>
                  <a:lnTo>
                    <a:pt x="1395" y="2397"/>
                  </a:lnTo>
                  <a:lnTo>
                    <a:pt x="1398" y="2313"/>
                  </a:lnTo>
                  <a:lnTo>
                    <a:pt x="1405" y="2230"/>
                  </a:lnTo>
                  <a:lnTo>
                    <a:pt x="1419" y="2150"/>
                  </a:lnTo>
                  <a:lnTo>
                    <a:pt x="1437" y="2071"/>
                  </a:lnTo>
                  <a:lnTo>
                    <a:pt x="1460" y="1994"/>
                  </a:lnTo>
                  <a:lnTo>
                    <a:pt x="1488" y="1921"/>
                  </a:lnTo>
                  <a:lnTo>
                    <a:pt x="1522" y="1850"/>
                  </a:lnTo>
                  <a:lnTo>
                    <a:pt x="1560" y="1781"/>
                  </a:lnTo>
                  <a:lnTo>
                    <a:pt x="1603" y="1715"/>
                  </a:lnTo>
                  <a:lnTo>
                    <a:pt x="1651" y="1654"/>
                  </a:lnTo>
                  <a:lnTo>
                    <a:pt x="1704" y="1595"/>
                  </a:lnTo>
                  <a:lnTo>
                    <a:pt x="1752" y="1541"/>
                  </a:lnTo>
                  <a:lnTo>
                    <a:pt x="1795" y="1482"/>
                  </a:lnTo>
                  <a:lnTo>
                    <a:pt x="1833" y="1422"/>
                  </a:lnTo>
                  <a:lnTo>
                    <a:pt x="1865" y="1359"/>
                  </a:lnTo>
                  <a:lnTo>
                    <a:pt x="1891" y="1293"/>
                  </a:lnTo>
                  <a:lnTo>
                    <a:pt x="1912" y="1226"/>
                  </a:lnTo>
                  <a:lnTo>
                    <a:pt x="1927" y="1157"/>
                  </a:lnTo>
                  <a:lnTo>
                    <a:pt x="1936" y="1087"/>
                  </a:lnTo>
                  <a:lnTo>
                    <a:pt x="1939" y="1017"/>
                  </a:lnTo>
                  <a:lnTo>
                    <a:pt x="1936" y="939"/>
                  </a:lnTo>
                  <a:lnTo>
                    <a:pt x="1924" y="864"/>
                  </a:lnTo>
                  <a:lnTo>
                    <a:pt x="1907" y="790"/>
                  </a:lnTo>
                  <a:lnTo>
                    <a:pt x="1884" y="719"/>
                  </a:lnTo>
                  <a:lnTo>
                    <a:pt x="1853" y="651"/>
                  </a:lnTo>
                  <a:lnTo>
                    <a:pt x="1818" y="586"/>
                  </a:lnTo>
                  <a:lnTo>
                    <a:pt x="1776" y="524"/>
                  </a:lnTo>
                  <a:lnTo>
                    <a:pt x="1730" y="466"/>
                  </a:lnTo>
                  <a:lnTo>
                    <a:pt x="1678" y="412"/>
                  </a:lnTo>
                  <a:lnTo>
                    <a:pt x="1622" y="362"/>
                  </a:lnTo>
                  <a:lnTo>
                    <a:pt x="1563" y="317"/>
                  </a:lnTo>
                  <a:lnTo>
                    <a:pt x="1498" y="277"/>
                  </a:lnTo>
                  <a:lnTo>
                    <a:pt x="1430" y="242"/>
                  </a:lnTo>
                  <a:lnTo>
                    <a:pt x="1359" y="213"/>
                  </a:lnTo>
                  <a:lnTo>
                    <a:pt x="1284" y="190"/>
                  </a:lnTo>
                  <a:lnTo>
                    <a:pt x="1208" y="173"/>
                  </a:lnTo>
                  <a:lnTo>
                    <a:pt x="1129" y="162"/>
                  </a:lnTo>
                  <a:lnTo>
                    <a:pt x="1047" y="159"/>
                  </a:lnTo>
                  <a:close/>
                  <a:moveTo>
                    <a:pt x="1046" y="0"/>
                  </a:moveTo>
                  <a:lnTo>
                    <a:pt x="1132" y="3"/>
                  </a:lnTo>
                  <a:lnTo>
                    <a:pt x="1216" y="13"/>
                  </a:lnTo>
                  <a:lnTo>
                    <a:pt x="1297" y="30"/>
                  </a:lnTo>
                  <a:lnTo>
                    <a:pt x="1377" y="51"/>
                  </a:lnTo>
                  <a:lnTo>
                    <a:pt x="1454" y="80"/>
                  </a:lnTo>
                  <a:lnTo>
                    <a:pt x="1528" y="112"/>
                  </a:lnTo>
                  <a:lnTo>
                    <a:pt x="1599" y="152"/>
                  </a:lnTo>
                  <a:lnTo>
                    <a:pt x="1665" y="195"/>
                  </a:lnTo>
                  <a:lnTo>
                    <a:pt x="1730" y="243"/>
                  </a:lnTo>
                  <a:lnTo>
                    <a:pt x="1789" y="297"/>
                  </a:lnTo>
                  <a:lnTo>
                    <a:pt x="1844" y="353"/>
                  </a:lnTo>
                  <a:lnTo>
                    <a:pt x="1895" y="415"/>
                  </a:lnTo>
                  <a:lnTo>
                    <a:pt x="1941" y="480"/>
                  </a:lnTo>
                  <a:lnTo>
                    <a:pt x="1982" y="547"/>
                  </a:lnTo>
                  <a:lnTo>
                    <a:pt x="2017" y="620"/>
                  </a:lnTo>
                  <a:lnTo>
                    <a:pt x="2046" y="693"/>
                  </a:lnTo>
                  <a:lnTo>
                    <a:pt x="2070" y="771"/>
                  </a:lnTo>
                  <a:lnTo>
                    <a:pt x="2087" y="850"/>
                  </a:lnTo>
                  <a:lnTo>
                    <a:pt x="2097" y="933"/>
                  </a:lnTo>
                  <a:lnTo>
                    <a:pt x="2101" y="1017"/>
                  </a:lnTo>
                  <a:lnTo>
                    <a:pt x="2098" y="1092"/>
                  </a:lnTo>
                  <a:lnTo>
                    <a:pt x="2089" y="1167"/>
                  </a:lnTo>
                  <a:lnTo>
                    <a:pt x="2075" y="1241"/>
                  </a:lnTo>
                  <a:lnTo>
                    <a:pt x="2055" y="1314"/>
                  </a:lnTo>
                  <a:lnTo>
                    <a:pt x="2029" y="1385"/>
                  </a:lnTo>
                  <a:lnTo>
                    <a:pt x="1998" y="1454"/>
                  </a:lnTo>
                  <a:lnTo>
                    <a:pt x="1960" y="1522"/>
                  </a:lnTo>
                  <a:lnTo>
                    <a:pt x="1919" y="1586"/>
                  </a:lnTo>
                  <a:lnTo>
                    <a:pt x="1870" y="1647"/>
                  </a:lnTo>
                  <a:lnTo>
                    <a:pt x="1817" y="1706"/>
                  </a:lnTo>
                  <a:lnTo>
                    <a:pt x="1773" y="1756"/>
                  </a:lnTo>
                  <a:lnTo>
                    <a:pt x="1732" y="1809"/>
                  </a:lnTo>
                  <a:lnTo>
                    <a:pt x="1696" y="1864"/>
                  </a:lnTo>
                  <a:lnTo>
                    <a:pt x="1664" y="1923"/>
                  </a:lnTo>
                  <a:lnTo>
                    <a:pt x="1636" y="1984"/>
                  </a:lnTo>
                  <a:lnTo>
                    <a:pt x="1612" y="2049"/>
                  </a:lnTo>
                  <a:lnTo>
                    <a:pt x="1593" y="2114"/>
                  </a:lnTo>
                  <a:lnTo>
                    <a:pt x="1577" y="2183"/>
                  </a:lnTo>
                  <a:lnTo>
                    <a:pt x="1566" y="2253"/>
                  </a:lnTo>
                  <a:lnTo>
                    <a:pt x="1560" y="2324"/>
                  </a:lnTo>
                  <a:lnTo>
                    <a:pt x="1558" y="2397"/>
                  </a:lnTo>
                  <a:lnTo>
                    <a:pt x="1557" y="2809"/>
                  </a:lnTo>
                  <a:lnTo>
                    <a:pt x="1554" y="2854"/>
                  </a:lnTo>
                  <a:lnTo>
                    <a:pt x="1543" y="2896"/>
                  </a:lnTo>
                  <a:lnTo>
                    <a:pt x="1529" y="2937"/>
                  </a:lnTo>
                  <a:lnTo>
                    <a:pt x="1507" y="2974"/>
                  </a:lnTo>
                  <a:lnTo>
                    <a:pt x="1481" y="3007"/>
                  </a:lnTo>
                  <a:lnTo>
                    <a:pt x="1451" y="3038"/>
                  </a:lnTo>
                  <a:lnTo>
                    <a:pt x="1417" y="3062"/>
                  </a:lnTo>
                  <a:lnTo>
                    <a:pt x="1378" y="3083"/>
                  </a:lnTo>
                  <a:lnTo>
                    <a:pt x="1338" y="3099"/>
                  </a:lnTo>
                  <a:lnTo>
                    <a:pt x="1295" y="3108"/>
                  </a:lnTo>
                  <a:lnTo>
                    <a:pt x="1248" y="3111"/>
                  </a:lnTo>
                  <a:lnTo>
                    <a:pt x="852" y="3111"/>
                  </a:lnTo>
                  <a:lnTo>
                    <a:pt x="805" y="3108"/>
                  </a:lnTo>
                  <a:lnTo>
                    <a:pt x="762" y="3099"/>
                  </a:lnTo>
                  <a:lnTo>
                    <a:pt x="722" y="3083"/>
                  </a:lnTo>
                  <a:lnTo>
                    <a:pt x="683" y="3062"/>
                  </a:lnTo>
                  <a:lnTo>
                    <a:pt x="649" y="3038"/>
                  </a:lnTo>
                  <a:lnTo>
                    <a:pt x="619" y="3007"/>
                  </a:lnTo>
                  <a:lnTo>
                    <a:pt x="593" y="2974"/>
                  </a:lnTo>
                  <a:lnTo>
                    <a:pt x="571" y="2937"/>
                  </a:lnTo>
                  <a:lnTo>
                    <a:pt x="555" y="2896"/>
                  </a:lnTo>
                  <a:lnTo>
                    <a:pt x="546" y="2854"/>
                  </a:lnTo>
                  <a:lnTo>
                    <a:pt x="543" y="2809"/>
                  </a:lnTo>
                  <a:lnTo>
                    <a:pt x="544" y="2397"/>
                  </a:lnTo>
                  <a:lnTo>
                    <a:pt x="541" y="2319"/>
                  </a:lnTo>
                  <a:lnTo>
                    <a:pt x="532" y="2241"/>
                  </a:lnTo>
                  <a:lnTo>
                    <a:pt x="518" y="2165"/>
                  </a:lnTo>
                  <a:lnTo>
                    <a:pt x="498" y="2090"/>
                  </a:lnTo>
                  <a:lnTo>
                    <a:pt x="473" y="2017"/>
                  </a:lnTo>
                  <a:lnTo>
                    <a:pt x="442" y="1946"/>
                  </a:lnTo>
                  <a:lnTo>
                    <a:pt x="406" y="1878"/>
                  </a:lnTo>
                  <a:lnTo>
                    <a:pt x="366" y="1812"/>
                  </a:lnTo>
                  <a:lnTo>
                    <a:pt x="319" y="1749"/>
                  </a:lnTo>
                  <a:lnTo>
                    <a:pt x="268" y="1690"/>
                  </a:lnTo>
                  <a:lnTo>
                    <a:pt x="215" y="1628"/>
                  </a:lnTo>
                  <a:lnTo>
                    <a:pt x="168" y="1562"/>
                  </a:lnTo>
                  <a:lnTo>
                    <a:pt x="126" y="1494"/>
                  </a:lnTo>
                  <a:lnTo>
                    <a:pt x="91" y="1422"/>
                  </a:lnTo>
                  <a:lnTo>
                    <a:pt x="60" y="1349"/>
                  </a:lnTo>
                  <a:lnTo>
                    <a:pt x="36" y="1273"/>
                  </a:lnTo>
                  <a:lnTo>
                    <a:pt x="17" y="1196"/>
                  </a:lnTo>
                  <a:lnTo>
                    <a:pt x="5" y="1117"/>
                  </a:lnTo>
                  <a:lnTo>
                    <a:pt x="0" y="1036"/>
                  </a:lnTo>
                  <a:lnTo>
                    <a:pt x="0" y="956"/>
                  </a:lnTo>
                  <a:lnTo>
                    <a:pt x="8" y="873"/>
                  </a:lnTo>
                  <a:lnTo>
                    <a:pt x="21" y="805"/>
                  </a:lnTo>
                  <a:lnTo>
                    <a:pt x="38" y="738"/>
                  </a:lnTo>
                  <a:lnTo>
                    <a:pt x="60" y="673"/>
                  </a:lnTo>
                  <a:lnTo>
                    <a:pt x="88" y="609"/>
                  </a:lnTo>
                  <a:lnTo>
                    <a:pt x="118" y="546"/>
                  </a:lnTo>
                  <a:lnTo>
                    <a:pt x="154" y="485"/>
                  </a:lnTo>
                  <a:lnTo>
                    <a:pt x="195" y="427"/>
                  </a:lnTo>
                  <a:lnTo>
                    <a:pt x="239" y="370"/>
                  </a:lnTo>
                  <a:lnTo>
                    <a:pt x="288" y="317"/>
                  </a:lnTo>
                  <a:lnTo>
                    <a:pt x="340" y="267"/>
                  </a:lnTo>
                  <a:lnTo>
                    <a:pt x="396" y="220"/>
                  </a:lnTo>
                  <a:lnTo>
                    <a:pt x="456" y="177"/>
                  </a:lnTo>
                  <a:lnTo>
                    <a:pt x="518" y="138"/>
                  </a:lnTo>
                  <a:lnTo>
                    <a:pt x="585" y="103"/>
                  </a:lnTo>
                  <a:lnTo>
                    <a:pt x="655" y="73"/>
                  </a:lnTo>
                  <a:lnTo>
                    <a:pt x="727" y="47"/>
                  </a:lnTo>
                  <a:lnTo>
                    <a:pt x="803" y="26"/>
                  </a:lnTo>
                  <a:lnTo>
                    <a:pt x="881" y="12"/>
                  </a:lnTo>
                  <a:lnTo>
                    <a:pt x="962" y="3"/>
                  </a:lnTo>
                  <a:lnTo>
                    <a:pt x="10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4" name="Rectangle 891">
              <a:extLst>
                <a:ext uri="{FF2B5EF4-FFF2-40B4-BE49-F238E27FC236}">
                  <a16:creationId xmlns:a16="http://schemas.microsoft.com/office/drawing/2014/main" id="{DA930EC7-8012-4DF6-B2B2-CC51E8589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" y="2071"/>
              <a:ext cx="32" cy="76"/>
            </a:xfrm>
            <a:prstGeom prst="rect">
              <a:avLst/>
            </a:prstGeom>
            <a:solidFill>
              <a:srgbClr val="1F3A7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892">
              <a:extLst>
                <a:ext uri="{FF2B5EF4-FFF2-40B4-BE49-F238E27FC236}">
                  <a16:creationId xmlns:a16="http://schemas.microsoft.com/office/drawing/2014/main" id="{79368573-B547-4521-94E9-19A7E8CE3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" y="2164"/>
              <a:ext cx="79" cy="77"/>
            </a:xfrm>
            <a:custGeom>
              <a:avLst/>
              <a:gdLst>
                <a:gd name="T0" fmla="*/ 278 w 392"/>
                <a:gd name="T1" fmla="*/ 0 h 381"/>
                <a:gd name="T2" fmla="*/ 392 w 392"/>
                <a:gd name="T3" fmla="*/ 113 h 381"/>
                <a:gd name="T4" fmla="*/ 114 w 392"/>
                <a:gd name="T5" fmla="*/ 381 h 381"/>
                <a:gd name="T6" fmla="*/ 0 w 392"/>
                <a:gd name="T7" fmla="*/ 267 h 381"/>
                <a:gd name="T8" fmla="*/ 278 w 392"/>
                <a:gd name="T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81">
                  <a:moveTo>
                    <a:pt x="278" y="0"/>
                  </a:moveTo>
                  <a:lnTo>
                    <a:pt x="392" y="113"/>
                  </a:lnTo>
                  <a:lnTo>
                    <a:pt x="114" y="381"/>
                  </a:lnTo>
                  <a:lnTo>
                    <a:pt x="0" y="267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F3A7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6" name="Rectangle 893">
              <a:extLst>
                <a:ext uri="{FF2B5EF4-FFF2-40B4-BE49-F238E27FC236}">
                  <a16:creationId xmlns:a16="http://schemas.microsoft.com/office/drawing/2014/main" id="{6E58E357-E946-49B3-9B0B-8B35B5525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" y="2414"/>
              <a:ext cx="80" cy="32"/>
            </a:xfrm>
            <a:prstGeom prst="rect">
              <a:avLst/>
            </a:prstGeom>
            <a:solidFill>
              <a:srgbClr val="1F3A7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7" name="Rectangle 894">
              <a:extLst>
                <a:ext uri="{FF2B5EF4-FFF2-40B4-BE49-F238E27FC236}">
                  <a16:creationId xmlns:a16="http://schemas.microsoft.com/office/drawing/2014/main" id="{8CB2A94B-92D6-4AF4-B7F8-2B6B64DAD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414"/>
              <a:ext cx="80" cy="32"/>
            </a:xfrm>
            <a:prstGeom prst="rect">
              <a:avLst/>
            </a:prstGeom>
            <a:solidFill>
              <a:srgbClr val="1F3A7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895">
              <a:extLst>
                <a:ext uri="{FF2B5EF4-FFF2-40B4-BE49-F238E27FC236}">
                  <a16:creationId xmlns:a16="http://schemas.microsoft.com/office/drawing/2014/main" id="{53C4D37C-EDB5-4E64-A1BB-6A2325516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" y="2164"/>
              <a:ext cx="78" cy="76"/>
            </a:xfrm>
            <a:custGeom>
              <a:avLst/>
              <a:gdLst>
                <a:gd name="T0" fmla="*/ 114 w 391"/>
                <a:gd name="T1" fmla="*/ 0 h 381"/>
                <a:gd name="T2" fmla="*/ 391 w 391"/>
                <a:gd name="T3" fmla="*/ 268 h 381"/>
                <a:gd name="T4" fmla="*/ 278 w 391"/>
                <a:gd name="T5" fmla="*/ 381 h 381"/>
                <a:gd name="T6" fmla="*/ 0 w 391"/>
                <a:gd name="T7" fmla="*/ 114 h 381"/>
                <a:gd name="T8" fmla="*/ 114 w 391"/>
                <a:gd name="T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81">
                  <a:moveTo>
                    <a:pt x="114" y="0"/>
                  </a:moveTo>
                  <a:lnTo>
                    <a:pt x="391" y="268"/>
                  </a:lnTo>
                  <a:lnTo>
                    <a:pt x="278" y="381"/>
                  </a:lnTo>
                  <a:lnTo>
                    <a:pt x="0" y="11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F3A7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</p:grpSp>
      <p:sp>
        <p:nvSpPr>
          <p:cNvPr id="40" name="Номер слайда 40">
            <a:extLst>
              <a:ext uri="{FF2B5EF4-FFF2-40B4-BE49-F238E27FC236}">
                <a16:creationId xmlns:a16="http://schemas.microsoft.com/office/drawing/2014/main" id="{4AC9990A-E6BE-4902-9DA5-9CF9E76042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87590" y="6414509"/>
            <a:ext cx="2804160" cy="184666"/>
          </a:xfrm>
        </p:spPr>
        <p:txBody>
          <a:bodyPr/>
          <a:lstStyle/>
          <a:p>
            <a:fld id="{B6F15528-21DE-4FAA-801E-634DDDAF4B2B}" type="slidenum">
              <a:rPr lang="ru-RU" sz="1200">
                <a:solidFill>
                  <a:srgbClr val="0071BE"/>
                </a:solidFill>
              </a:rPr>
              <a:pPr/>
              <a:t>2</a:t>
            </a:fld>
            <a:endParaRPr lang="ru-RU" sz="1200" dirty="0">
              <a:solidFill>
                <a:srgbClr val="0071BE"/>
              </a:solidFill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2CD4A62-28D2-4446-88A6-151B6605103A}"/>
              </a:ext>
            </a:extLst>
          </p:cNvPr>
          <p:cNvGrpSpPr/>
          <p:nvPr/>
        </p:nvGrpSpPr>
        <p:grpSpPr>
          <a:xfrm>
            <a:off x="812358" y="6370820"/>
            <a:ext cx="2322282" cy="276999"/>
            <a:chOff x="812358" y="6370820"/>
            <a:chExt cx="2322282" cy="27699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73B7630-5622-4C9E-A8B6-1861B8B57F28}"/>
                </a:ext>
              </a:extLst>
            </p:cNvPr>
            <p:cNvSpPr txBox="1"/>
            <p:nvPr/>
          </p:nvSpPr>
          <p:spPr>
            <a:xfrm>
              <a:off x="969239" y="6370820"/>
              <a:ext cx="2165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ГК «Проектная ПРАКТИКА»</a:t>
              </a:r>
            </a:p>
          </p:txBody>
        </p:sp>
        <p:pic>
          <p:nvPicPr>
            <p:cNvPr id="45" name="Picture 2" descr="Проектная ПРАКТИКА">
              <a:extLst>
                <a:ext uri="{FF2B5EF4-FFF2-40B4-BE49-F238E27FC236}">
                  <a16:creationId xmlns:a16="http://schemas.microsoft.com/office/drawing/2014/main" id="{64498A8E-A0DB-47C2-9FE9-7B67665E51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" t="24610" r="65066" b="25340"/>
            <a:stretch/>
          </p:blipFill>
          <p:spPr bwMode="auto">
            <a:xfrm>
              <a:off x="812358" y="6391315"/>
              <a:ext cx="178242" cy="19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object 6">
            <a:extLst>
              <a:ext uri="{FF2B5EF4-FFF2-40B4-BE49-F238E27FC236}">
                <a16:creationId xmlns:a16="http://schemas.microsoft.com/office/drawing/2014/main" id="{AAEC89F2-93BF-410A-B23F-51D2194E3762}"/>
              </a:ext>
            </a:extLst>
          </p:cNvPr>
          <p:cNvGrpSpPr/>
          <p:nvPr/>
        </p:nvGrpSpPr>
        <p:grpSpPr>
          <a:xfrm>
            <a:off x="10546820" y="735019"/>
            <a:ext cx="1360067" cy="333919"/>
            <a:chOff x="814890" y="739677"/>
            <a:chExt cx="2974340" cy="730250"/>
          </a:xfrm>
        </p:grpSpPr>
        <p:sp>
          <p:nvSpPr>
            <p:cNvPr id="47" name="object 7">
              <a:extLst>
                <a:ext uri="{FF2B5EF4-FFF2-40B4-BE49-F238E27FC236}">
                  <a16:creationId xmlns:a16="http://schemas.microsoft.com/office/drawing/2014/main" id="{20487B93-97DC-4C89-AF04-3F3F7FD82780}"/>
                </a:ext>
              </a:extLst>
            </p:cNvPr>
            <p:cNvSpPr/>
            <p:nvPr/>
          </p:nvSpPr>
          <p:spPr>
            <a:xfrm>
              <a:off x="935985" y="739677"/>
              <a:ext cx="436245" cy="290830"/>
            </a:xfrm>
            <a:custGeom>
              <a:avLst/>
              <a:gdLst/>
              <a:ahLst/>
              <a:cxnLst/>
              <a:rect l="l" t="t" r="r" b="b"/>
              <a:pathLst>
                <a:path w="436244" h="290830">
                  <a:moveTo>
                    <a:pt x="290366" y="0"/>
                  </a:moveTo>
                  <a:lnTo>
                    <a:pt x="284727" y="0"/>
                  </a:lnTo>
                  <a:lnTo>
                    <a:pt x="279088" y="0"/>
                  </a:lnTo>
                  <a:lnTo>
                    <a:pt x="273462" y="304"/>
                  </a:lnTo>
                  <a:lnTo>
                    <a:pt x="267506" y="1562"/>
                  </a:lnTo>
                  <a:lnTo>
                    <a:pt x="11054" y="45085"/>
                  </a:lnTo>
                  <a:lnTo>
                    <a:pt x="5139" y="47504"/>
                  </a:lnTo>
                  <a:lnTo>
                    <a:pt x="1307" y="52212"/>
                  </a:lnTo>
                  <a:lnTo>
                    <a:pt x="0" y="58211"/>
                  </a:lnTo>
                  <a:lnTo>
                    <a:pt x="1656" y="64503"/>
                  </a:lnTo>
                  <a:lnTo>
                    <a:pt x="123780" y="286842"/>
                  </a:lnTo>
                  <a:lnTo>
                    <a:pt x="129723" y="290296"/>
                  </a:lnTo>
                  <a:lnTo>
                    <a:pt x="301008" y="290296"/>
                  </a:lnTo>
                  <a:lnTo>
                    <a:pt x="306964" y="286537"/>
                  </a:lnTo>
                  <a:lnTo>
                    <a:pt x="434714" y="47904"/>
                  </a:lnTo>
                  <a:lnTo>
                    <a:pt x="436249" y="41836"/>
                  </a:lnTo>
                  <a:lnTo>
                    <a:pt x="434993" y="35972"/>
                  </a:lnTo>
                  <a:lnTo>
                    <a:pt x="431328" y="31223"/>
                  </a:lnTo>
                  <a:lnTo>
                    <a:pt x="425633" y="28498"/>
                  </a:lnTo>
                  <a:lnTo>
                    <a:pt x="296004" y="622"/>
                  </a:lnTo>
                  <a:lnTo>
                    <a:pt x="290366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48" name="object 8">
              <a:extLst>
                <a:ext uri="{FF2B5EF4-FFF2-40B4-BE49-F238E27FC236}">
                  <a16:creationId xmlns:a16="http://schemas.microsoft.com/office/drawing/2014/main" id="{31E878B7-6B95-4A5A-9958-FF304CBF1B7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3750" y="1070362"/>
              <a:ext cx="116957" cy="110282"/>
            </a:xfrm>
            <a:prstGeom prst="rect">
              <a:avLst/>
            </a:prstGeom>
          </p:spPr>
        </p:pic>
        <p:sp>
          <p:nvSpPr>
            <p:cNvPr id="49" name="object 9">
              <a:extLst>
                <a:ext uri="{FF2B5EF4-FFF2-40B4-BE49-F238E27FC236}">
                  <a16:creationId xmlns:a16="http://schemas.microsoft.com/office/drawing/2014/main" id="{D0AFF28A-2A84-450A-B5D7-CD1ACB387C6E}"/>
                </a:ext>
              </a:extLst>
            </p:cNvPr>
            <p:cNvSpPr/>
            <p:nvPr/>
          </p:nvSpPr>
          <p:spPr>
            <a:xfrm>
              <a:off x="814890" y="801260"/>
              <a:ext cx="739140" cy="668655"/>
            </a:xfrm>
            <a:custGeom>
              <a:avLst/>
              <a:gdLst/>
              <a:ahLst/>
              <a:cxnLst/>
              <a:rect l="l" t="t" r="r" b="b"/>
              <a:pathLst>
                <a:path w="739140" h="668655">
                  <a:moveTo>
                    <a:pt x="42010" y="0"/>
                  </a:moveTo>
                  <a:lnTo>
                    <a:pt x="1962" y="20955"/>
                  </a:lnTo>
                  <a:lnTo>
                    <a:pt x="0" y="31741"/>
                  </a:lnTo>
                  <a:lnTo>
                    <a:pt x="0" y="431016"/>
                  </a:lnTo>
                  <a:lnTo>
                    <a:pt x="324726" y="662436"/>
                  </a:lnTo>
                  <a:lnTo>
                    <a:pt x="342539" y="668424"/>
                  </a:lnTo>
                  <a:lnTo>
                    <a:pt x="351985" y="667676"/>
                  </a:lnTo>
                  <a:lnTo>
                    <a:pt x="361048" y="664315"/>
                  </a:lnTo>
                  <a:lnTo>
                    <a:pt x="725855" y="471720"/>
                  </a:lnTo>
                  <a:lnTo>
                    <a:pt x="730554" y="467338"/>
                  </a:lnTo>
                  <a:lnTo>
                    <a:pt x="733679" y="462017"/>
                  </a:lnTo>
                  <a:lnTo>
                    <a:pt x="737133" y="456696"/>
                  </a:lnTo>
                  <a:lnTo>
                    <a:pt x="739000" y="450117"/>
                  </a:lnTo>
                  <a:lnTo>
                    <a:pt x="739000" y="44885"/>
                  </a:lnTo>
                  <a:lnTo>
                    <a:pt x="705447" y="15299"/>
                  </a:lnTo>
                  <a:lnTo>
                    <a:pt x="696337" y="17915"/>
                  </a:lnTo>
                  <a:lnTo>
                    <a:pt x="688518" y="23292"/>
                  </a:lnTo>
                  <a:lnTo>
                    <a:pt x="682637" y="31106"/>
                  </a:lnTo>
                  <a:lnTo>
                    <a:pt x="432447" y="501476"/>
                  </a:lnTo>
                  <a:lnTo>
                    <a:pt x="427391" y="508431"/>
                  </a:lnTo>
                  <a:lnTo>
                    <a:pt x="420897" y="513652"/>
                  </a:lnTo>
                  <a:lnTo>
                    <a:pt x="413288" y="516935"/>
                  </a:lnTo>
                  <a:lnTo>
                    <a:pt x="404888" y="518075"/>
                  </a:lnTo>
                  <a:lnTo>
                    <a:pt x="351345" y="518075"/>
                  </a:lnTo>
                  <a:lnTo>
                    <a:pt x="64820" y="16082"/>
                  </a:lnTo>
                  <a:lnTo>
                    <a:pt x="58939" y="8251"/>
                  </a:lnTo>
                  <a:lnTo>
                    <a:pt x="51120" y="2802"/>
                  </a:lnTo>
                  <a:lnTo>
                    <a:pt x="42010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50" name="object 10">
              <a:extLst>
                <a:ext uri="{FF2B5EF4-FFF2-40B4-BE49-F238E27FC236}">
                  <a16:creationId xmlns:a16="http://schemas.microsoft.com/office/drawing/2014/main" id="{38BAB1E0-9916-4143-81BA-734B5855A0C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8833" y="795643"/>
              <a:ext cx="1989810" cy="314655"/>
            </a:xfrm>
            <a:prstGeom prst="rect">
              <a:avLst/>
            </a:prstGeom>
          </p:spPr>
        </p:pic>
        <p:sp>
          <p:nvSpPr>
            <p:cNvPr id="51" name="object 11">
              <a:extLst>
                <a:ext uri="{FF2B5EF4-FFF2-40B4-BE49-F238E27FC236}">
                  <a16:creationId xmlns:a16="http://schemas.microsoft.com/office/drawing/2014/main" id="{E1ED05CE-C5C9-4178-A9F7-4EF165E11B28}"/>
                </a:ext>
              </a:extLst>
            </p:cNvPr>
            <p:cNvSpPr/>
            <p:nvPr/>
          </p:nvSpPr>
          <p:spPr>
            <a:xfrm>
              <a:off x="1798828" y="1165935"/>
              <a:ext cx="1990089" cy="247650"/>
            </a:xfrm>
            <a:custGeom>
              <a:avLst/>
              <a:gdLst/>
              <a:ahLst/>
              <a:cxnLst/>
              <a:rect l="l" t="t" r="r" b="b"/>
              <a:pathLst>
                <a:path w="1990089" h="247650">
                  <a:moveTo>
                    <a:pt x="689622" y="151079"/>
                  </a:moveTo>
                  <a:lnTo>
                    <a:pt x="674395" y="133375"/>
                  </a:lnTo>
                  <a:lnTo>
                    <a:pt x="640715" y="133388"/>
                  </a:lnTo>
                  <a:lnTo>
                    <a:pt x="640715" y="164477"/>
                  </a:lnTo>
                  <a:lnTo>
                    <a:pt x="671804" y="164477"/>
                  </a:lnTo>
                  <a:lnTo>
                    <a:pt x="689622" y="151079"/>
                  </a:lnTo>
                  <a:close/>
                </a:path>
                <a:path w="1990089" h="247650">
                  <a:moveTo>
                    <a:pt x="1989823" y="0"/>
                  </a:moveTo>
                  <a:lnTo>
                    <a:pt x="1392326" y="0"/>
                  </a:lnTo>
                  <a:lnTo>
                    <a:pt x="1392326" y="161290"/>
                  </a:lnTo>
                  <a:lnTo>
                    <a:pt x="1391246" y="163830"/>
                  </a:lnTo>
                  <a:lnTo>
                    <a:pt x="1389468" y="167640"/>
                  </a:lnTo>
                  <a:lnTo>
                    <a:pt x="1386535" y="171450"/>
                  </a:lnTo>
                  <a:lnTo>
                    <a:pt x="1385443" y="172720"/>
                  </a:lnTo>
                  <a:lnTo>
                    <a:pt x="1382610" y="176530"/>
                  </a:lnTo>
                  <a:lnTo>
                    <a:pt x="1343406" y="193040"/>
                  </a:lnTo>
                  <a:lnTo>
                    <a:pt x="1334439" y="194310"/>
                  </a:lnTo>
                  <a:lnTo>
                    <a:pt x="1324140" y="193040"/>
                  </a:lnTo>
                  <a:lnTo>
                    <a:pt x="1285252" y="171450"/>
                  </a:lnTo>
                  <a:lnTo>
                    <a:pt x="1266494" y="129540"/>
                  </a:lnTo>
                  <a:lnTo>
                    <a:pt x="1266240" y="115570"/>
                  </a:lnTo>
                  <a:lnTo>
                    <a:pt x="1269619" y="99060"/>
                  </a:lnTo>
                  <a:lnTo>
                    <a:pt x="1296111" y="64770"/>
                  </a:lnTo>
                  <a:lnTo>
                    <a:pt x="1301064" y="60960"/>
                  </a:lnTo>
                  <a:lnTo>
                    <a:pt x="1304734" y="59690"/>
                  </a:lnTo>
                  <a:lnTo>
                    <a:pt x="1315237" y="55880"/>
                  </a:lnTo>
                  <a:lnTo>
                    <a:pt x="1324610" y="53340"/>
                  </a:lnTo>
                  <a:lnTo>
                    <a:pt x="1347939" y="53340"/>
                  </a:lnTo>
                  <a:lnTo>
                    <a:pt x="1356156" y="55880"/>
                  </a:lnTo>
                  <a:lnTo>
                    <a:pt x="1362011" y="57150"/>
                  </a:lnTo>
                  <a:lnTo>
                    <a:pt x="1365161" y="59690"/>
                  </a:lnTo>
                  <a:lnTo>
                    <a:pt x="1368894" y="60960"/>
                  </a:lnTo>
                  <a:lnTo>
                    <a:pt x="1375079" y="63500"/>
                  </a:lnTo>
                  <a:lnTo>
                    <a:pt x="1386103" y="74930"/>
                  </a:lnTo>
                  <a:lnTo>
                    <a:pt x="1389037" y="80010"/>
                  </a:lnTo>
                  <a:lnTo>
                    <a:pt x="1390764" y="82550"/>
                  </a:lnTo>
                  <a:lnTo>
                    <a:pt x="1366113" y="100330"/>
                  </a:lnTo>
                  <a:lnTo>
                    <a:pt x="1365072" y="97790"/>
                  </a:lnTo>
                  <a:lnTo>
                    <a:pt x="1362748" y="92710"/>
                  </a:lnTo>
                  <a:lnTo>
                    <a:pt x="1353553" y="85090"/>
                  </a:lnTo>
                  <a:lnTo>
                    <a:pt x="1349362" y="83820"/>
                  </a:lnTo>
                  <a:lnTo>
                    <a:pt x="1340586" y="81280"/>
                  </a:lnTo>
                  <a:lnTo>
                    <a:pt x="1328051" y="81280"/>
                  </a:lnTo>
                  <a:lnTo>
                    <a:pt x="1320965" y="82550"/>
                  </a:lnTo>
                  <a:lnTo>
                    <a:pt x="1304290" y="95250"/>
                  </a:lnTo>
                  <a:lnTo>
                    <a:pt x="1301381" y="105410"/>
                  </a:lnTo>
                  <a:lnTo>
                    <a:pt x="1300619" y="107950"/>
                  </a:lnTo>
                  <a:lnTo>
                    <a:pt x="1299222" y="113030"/>
                  </a:lnTo>
                  <a:lnTo>
                    <a:pt x="1297432" y="120650"/>
                  </a:lnTo>
                  <a:lnTo>
                    <a:pt x="1300175" y="137160"/>
                  </a:lnTo>
                  <a:lnTo>
                    <a:pt x="1325105" y="165100"/>
                  </a:lnTo>
                  <a:lnTo>
                    <a:pt x="1346746" y="165100"/>
                  </a:lnTo>
                  <a:lnTo>
                    <a:pt x="1361516" y="154940"/>
                  </a:lnTo>
                  <a:lnTo>
                    <a:pt x="1364919" y="148590"/>
                  </a:lnTo>
                  <a:lnTo>
                    <a:pt x="1366113" y="146050"/>
                  </a:lnTo>
                  <a:lnTo>
                    <a:pt x="1392326" y="161290"/>
                  </a:lnTo>
                  <a:lnTo>
                    <a:pt x="1392326" y="0"/>
                  </a:lnTo>
                  <a:lnTo>
                    <a:pt x="1256614" y="0"/>
                  </a:lnTo>
                  <a:lnTo>
                    <a:pt x="1256614" y="165100"/>
                  </a:lnTo>
                  <a:lnTo>
                    <a:pt x="1256614" y="193040"/>
                  </a:lnTo>
                  <a:lnTo>
                    <a:pt x="1159052" y="193040"/>
                  </a:lnTo>
                  <a:lnTo>
                    <a:pt x="1159052" y="53340"/>
                  </a:lnTo>
                  <a:lnTo>
                    <a:pt x="1254861" y="53340"/>
                  </a:lnTo>
                  <a:lnTo>
                    <a:pt x="1254861" y="82550"/>
                  </a:lnTo>
                  <a:lnTo>
                    <a:pt x="1191120" y="82550"/>
                  </a:lnTo>
                  <a:lnTo>
                    <a:pt x="1191120" y="109220"/>
                  </a:lnTo>
                  <a:lnTo>
                    <a:pt x="1245857" y="109220"/>
                  </a:lnTo>
                  <a:lnTo>
                    <a:pt x="1245857" y="134620"/>
                  </a:lnTo>
                  <a:lnTo>
                    <a:pt x="1191120" y="134620"/>
                  </a:lnTo>
                  <a:lnTo>
                    <a:pt x="1191120" y="165100"/>
                  </a:lnTo>
                  <a:lnTo>
                    <a:pt x="1256614" y="165100"/>
                  </a:lnTo>
                  <a:lnTo>
                    <a:pt x="1256614" y="0"/>
                  </a:lnTo>
                  <a:lnTo>
                    <a:pt x="1132459" y="0"/>
                  </a:lnTo>
                  <a:lnTo>
                    <a:pt x="1132459" y="53340"/>
                  </a:lnTo>
                  <a:lnTo>
                    <a:pt x="1132459" y="193040"/>
                  </a:lnTo>
                  <a:lnTo>
                    <a:pt x="1100391" y="193040"/>
                  </a:lnTo>
                  <a:lnTo>
                    <a:pt x="1100391" y="135890"/>
                  </a:lnTo>
                  <a:lnTo>
                    <a:pt x="1045070" y="135890"/>
                  </a:lnTo>
                  <a:lnTo>
                    <a:pt x="1045070" y="193040"/>
                  </a:lnTo>
                  <a:lnTo>
                    <a:pt x="1012990" y="193040"/>
                  </a:lnTo>
                  <a:lnTo>
                    <a:pt x="1012990" y="53340"/>
                  </a:lnTo>
                  <a:lnTo>
                    <a:pt x="1045070" y="53340"/>
                  </a:lnTo>
                  <a:lnTo>
                    <a:pt x="1045070" y="107950"/>
                  </a:lnTo>
                  <a:lnTo>
                    <a:pt x="1100391" y="107950"/>
                  </a:lnTo>
                  <a:lnTo>
                    <a:pt x="1100391" y="53340"/>
                  </a:lnTo>
                  <a:lnTo>
                    <a:pt x="1132459" y="53340"/>
                  </a:lnTo>
                  <a:lnTo>
                    <a:pt x="1132459" y="0"/>
                  </a:lnTo>
                  <a:lnTo>
                    <a:pt x="992695" y="0"/>
                  </a:lnTo>
                  <a:lnTo>
                    <a:pt x="992695" y="160020"/>
                  </a:lnTo>
                  <a:lnTo>
                    <a:pt x="991031" y="165100"/>
                  </a:lnTo>
                  <a:lnTo>
                    <a:pt x="989812" y="167640"/>
                  </a:lnTo>
                  <a:lnTo>
                    <a:pt x="988809" y="170180"/>
                  </a:lnTo>
                  <a:lnTo>
                    <a:pt x="987158" y="173990"/>
                  </a:lnTo>
                  <a:lnTo>
                    <a:pt x="979690" y="182880"/>
                  </a:lnTo>
                  <a:lnTo>
                    <a:pt x="963663" y="190500"/>
                  </a:lnTo>
                  <a:lnTo>
                    <a:pt x="957605" y="191770"/>
                  </a:lnTo>
                  <a:lnTo>
                    <a:pt x="946264" y="194310"/>
                  </a:lnTo>
                  <a:lnTo>
                    <a:pt x="940676" y="194310"/>
                  </a:lnTo>
                  <a:lnTo>
                    <a:pt x="936739" y="193040"/>
                  </a:lnTo>
                  <a:lnTo>
                    <a:pt x="924775" y="193040"/>
                  </a:lnTo>
                  <a:lnTo>
                    <a:pt x="889812" y="175260"/>
                  </a:lnTo>
                  <a:lnTo>
                    <a:pt x="883564" y="166370"/>
                  </a:lnTo>
                  <a:lnTo>
                    <a:pt x="907618" y="151130"/>
                  </a:lnTo>
                  <a:lnTo>
                    <a:pt x="909243" y="153670"/>
                  </a:lnTo>
                  <a:lnTo>
                    <a:pt x="912190" y="157480"/>
                  </a:lnTo>
                  <a:lnTo>
                    <a:pt x="920216" y="163830"/>
                  </a:lnTo>
                  <a:lnTo>
                    <a:pt x="923302" y="165100"/>
                  </a:lnTo>
                  <a:lnTo>
                    <a:pt x="925652" y="165100"/>
                  </a:lnTo>
                  <a:lnTo>
                    <a:pt x="928674" y="166370"/>
                  </a:lnTo>
                  <a:lnTo>
                    <a:pt x="932878" y="167640"/>
                  </a:lnTo>
                  <a:lnTo>
                    <a:pt x="941603" y="167640"/>
                  </a:lnTo>
                  <a:lnTo>
                    <a:pt x="944791" y="166370"/>
                  </a:lnTo>
                  <a:lnTo>
                    <a:pt x="948740" y="166370"/>
                  </a:lnTo>
                  <a:lnTo>
                    <a:pt x="960031" y="153670"/>
                  </a:lnTo>
                  <a:lnTo>
                    <a:pt x="960005" y="151130"/>
                  </a:lnTo>
                  <a:lnTo>
                    <a:pt x="959980" y="146050"/>
                  </a:lnTo>
                  <a:lnTo>
                    <a:pt x="958583" y="143510"/>
                  </a:lnTo>
                  <a:lnTo>
                    <a:pt x="957770" y="142240"/>
                  </a:lnTo>
                  <a:lnTo>
                    <a:pt x="957351" y="140970"/>
                  </a:lnTo>
                  <a:lnTo>
                    <a:pt x="956729" y="140970"/>
                  </a:lnTo>
                  <a:lnTo>
                    <a:pt x="953744" y="137160"/>
                  </a:lnTo>
                  <a:lnTo>
                    <a:pt x="948029" y="134620"/>
                  </a:lnTo>
                  <a:lnTo>
                    <a:pt x="920711" y="134620"/>
                  </a:lnTo>
                  <a:lnTo>
                    <a:pt x="920711" y="110490"/>
                  </a:lnTo>
                  <a:lnTo>
                    <a:pt x="943241" y="110490"/>
                  </a:lnTo>
                  <a:lnTo>
                    <a:pt x="949845" y="109220"/>
                  </a:lnTo>
                  <a:lnTo>
                    <a:pt x="956995" y="100330"/>
                  </a:lnTo>
                  <a:lnTo>
                    <a:pt x="956513" y="96520"/>
                  </a:lnTo>
                  <a:lnTo>
                    <a:pt x="956195" y="93980"/>
                  </a:lnTo>
                  <a:lnTo>
                    <a:pt x="955662" y="90170"/>
                  </a:lnTo>
                  <a:lnTo>
                    <a:pt x="953947" y="87630"/>
                  </a:lnTo>
                  <a:lnTo>
                    <a:pt x="949756" y="82550"/>
                  </a:lnTo>
                  <a:lnTo>
                    <a:pt x="940803" y="81280"/>
                  </a:lnTo>
                  <a:lnTo>
                    <a:pt x="930122" y="81280"/>
                  </a:lnTo>
                  <a:lnTo>
                    <a:pt x="906627" y="96520"/>
                  </a:lnTo>
                  <a:lnTo>
                    <a:pt x="883361" y="80010"/>
                  </a:lnTo>
                  <a:lnTo>
                    <a:pt x="903998" y="60960"/>
                  </a:lnTo>
                  <a:lnTo>
                    <a:pt x="908189" y="58420"/>
                  </a:lnTo>
                  <a:lnTo>
                    <a:pt x="910971" y="57150"/>
                  </a:lnTo>
                  <a:lnTo>
                    <a:pt x="913307" y="57150"/>
                  </a:lnTo>
                  <a:lnTo>
                    <a:pt x="916266" y="55880"/>
                  </a:lnTo>
                  <a:lnTo>
                    <a:pt x="919772" y="54610"/>
                  </a:lnTo>
                  <a:lnTo>
                    <a:pt x="927722" y="53340"/>
                  </a:lnTo>
                  <a:lnTo>
                    <a:pt x="934440" y="53340"/>
                  </a:lnTo>
                  <a:lnTo>
                    <a:pt x="939965" y="52070"/>
                  </a:lnTo>
                  <a:lnTo>
                    <a:pt x="944626" y="53340"/>
                  </a:lnTo>
                  <a:lnTo>
                    <a:pt x="953897" y="54610"/>
                  </a:lnTo>
                  <a:lnTo>
                    <a:pt x="961478" y="55880"/>
                  </a:lnTo>
                  <a:lnTo>
                    <a:pt x="964095" y="57150"/>
                  </a:lnTo>
                  <a:lnTo>
                    <a:pt x="966063" y="58420"/>
                  </a:lnTo>
                  <a:lnTo>
                    <a:pt x="968781" y="58420"/>
                  </a:lnTo>
                  <a:lnTo>
                    <a:pt x="973404" y="60960"/>
                  </a:lnTo>
                  <a:lnTo>
                    <a:pt x="979081" y="67310"/>
                  </a:lnTo>
                  <a:lnTo>
                    <a:pt x="982827" y="71120"/>
                  </a:lnTo>
                  <a:lnTo>
                    <a:pt x="988580" y="86360"/>
                  </a:lnTo>
                  <a:lnTo>
                    <a:pt x="987488" y="93980"/>
                  </a:lnTo>
                  <a:lnTo>
                    <a:pt x="986751" y="97790"/>
                  </a:lnTo>
                  <a:lnTo>
                    <a:pt x="986396" y="100330"/>
                  </a:lnTo>
                  <a:lnTo>
                    <a:pt x="985227" y="106680"/>
                  </a:lnTo>
                  <a:lnTo>
                    <a:pt x="976058" y="118110"/>
                  </a:lnTo>
                  <a:lnTo>
                    <a:pt x="970902" y="120650"/>
                  </a:lnTo>
                  <a:lnTo>
                    <a:pt x="968425" y="120650"/>
                  </a:lnTo>
                  <a:lnTo>
                    <a:pt x="971054" y="121920"/>
                  </a:lnTo>
                  <a:lnTo>
                    <a:pt x="975753" y="123190"/>
                  </a:lnTo>
                  <a:lnTo>
                    <a:pt x="985380" y="130810"/>
                  </a:lnTo>
                  <a:lnTo>
                    <a:pt x="987920" y="135890"/>
                  </a:lnTo>
                  <a:lnTo>
                    <a:pt x="989088" y="138430"/>
                  </a:lnTo>
                  <a:lnTo>
                    <a:pt x="990409" y="140970"/>
                  </a:lnTo>
                  <a:lnTo>
                    <a:pt x="992212" y="146050"/>
                  </a:lnTo>
                  <a:lnTo>
                    <a:pt x="992695" y="160020"/>
                  </a:lnTo>
                  <a:lnTo>
                    <a:pt x="992695" y="0"/>
                  </a:lnTo>
                  <a:lnTo>
                    <a:pt x="862444" y="0"/>
                  </a:lnTo>
                  <a:lnTo>
                    <a:pt x="862444" y="53340"/>
                  </a:lnTo>
                  <a:lnTo>
                    <a:pt x="862444" y="193040"/>
                  </a:lnTo>
                  <a:lnTo>
                    <a:pt x="830389" y="193040"/>
                  </a:lnTo>
                  <a:lnTo>
                    <a:pt x="830389" y="100330"/>
                  </a:lnTo>
                  <a:lnTo>
                    <a:pt x="771334" y="193040"/>
                  </a:lnTo>
                  <a:lnTo>
                    <a:pt x="740638" y="193040"/>
                  </a:lnTo>
                  <a:lnTo>
                    <a:pt x="740638" y="53340"/>
                  </a:lnTo>
                  <a:lnTo>
                    <a:pt x="772706" y="53340"/>
                  </a:lnTo>
                  <a:lnTo>
                    <a:pt x="772706" y="147320"/>
                  </a:lnTo>
                  <a:lnTo>
                    <a:pt x="832535" y="53340"/>
                  </a:lnTo>
                  <a:lnTo>
                    <a:pt x="862444" y="53340"/>
                  </a:lnTo>
                  <a:lnTo>
                    <a:pt x="862444" y="0"/>
                  </a:lnTo>
                  <a:lnTo>
                    <a:pt x="722909" y="0"/>
                  </a:lnTo>
                  <a:lnTo>
                    <a:pt x="722909" y="158750"/>
                  </a:lnTo>
                  <a:lnTo>
                    <a:pt x="719823" y="167640"/>
                  </a:lnTo>
                  <a:lnTo>
                    <a:pt x="679183" y="193040"/>
                  </a:lnTo>
                  <a:lnTo>
                    <a:pt x="608660" y="193040"/>
                  </a:lnTo>
                  <a:lnTo>
                    <a:pt x="608660" y="53340"/>
                  </a:lnTo>
                  <a:lnTo>
                    <a:pt x="711504" y="53340"/>
                  </a:lnTo>
                  <a:lnTo>
                    <a:pt x="711504" y="81280"/>
                  </a:lnTo>
                  <a:lnTo>
                    <a:pt x="640727" y="81280"/>
                  </a:lnTo>
                  <a:lnTo>
                    <a:pt x="640727" y="109220"/>
                  </a:lnTo>
                  <a:lnTo>
                    <a:pt x="679145" y="109220"/>
                  </a:lnTo>
                  <a:lnTo>
                    <a:pt x="687031" y="110490"/>
                  </a:lnTo>
                  <a:lnTo>
                    <a:pt x="690829" y="110490"/>
                  </a:lnTo>
                  <a:lnTo>
                    <a:pt x="694055" y="111760"/>
                  </a:lnTo>
                  <a:lnTo>
                    <a:pt x="697509" y="111760"/>
                  </a:lnTo>
                  <a:lnTo>
                    <a:pt x="704316" y="114300"/>
                  </a:lnTo>
                  <a:lnTo>
                    <a:pt x="712139" y="121920"/>
                  </a:lnTo>
                  <a:lnTo>
                    <a:pt x="716572" y="125730"/>
                  </a:lnTo>
                  <a:lnTo>
                    <a:pt x="722261" y="139700"/>
                  </a:lnTo>
                  <a:lnTo>
                    <a:pt x="722693" y="151130"/>
                  </a:lnTo>
                  <a:lnTo>
                    <a:pt x="722909" y="158750"/>
                  </a:lnTo>
                  <a:lnTo>
                    <a:pt x="722909" y="0"/>
                  </a:lnTo>
                  <a:lnTo>
                    <a:pt x="0" y="0"/>
                  </a:lnTo>
                  <a:lnTo>
                    <a:pt x="0" y="247650"/>
                  </a:lnTo>
                  <a:lnTo>
                    <a:pt x="1989823" y="247650"/>
                  </a:lnTo>
                  <a:lnTo>
                    <a:pt x="1989823" y="194310"/>
                  </a:lnTo>
                  <a:lnTo>
                    <a:pt x="1989823" y="146050"/>
                  </a:lnTo>
                  <a:lnTo>
                    <a:pt x="1989823" y="100330"/>
                  </a:lnTo>
                  <a:lnTo>
                    <a:pt x="1989823" y="53340"/>
                  </a:lnTo>
                  <a:lnTo>
                    <a:pt x="1989823" y="52070"/>
                  </a:lnTo>
                  <a:lnTo>
                    <a:pt x="1989823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5E7C9F8-8B31-4FC5-A740-6DC95FEBF897}"/>
              </a:ext>
            </a:extLst>
          </p:cNvPr>
          <p:cNvGrpSpPr/>
          <p:nvPr/>
        </p:nvGrpSpPr>
        <p:grpSpPr>
          <a:xfrm>
            <a:off x="9797422" y="6374377"/>
            <a:ext cx="1651573" cy="276999"/>
            <a:chOff x="9797422" y="6374377"/>
            <a:chExt cx="1651573" cy="27699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EB3B606-9D35-4848-94E1-227079563A75}"/>
                </a:ext>
              </a:extLst>
            </p:cNvPr>
            <p:cNvSpPr txBox="1"/>
            <p:nvPr/>
          </p:nvSpPr>
          <p:spPr>
            <a:xfrm>
              <a:off x="9967949" y="6374377"/>
              <a:ext cx="1481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www.pmpractice.ru</a:t>
              </a:r>
              <a:endParaRPr lang="ru-RU" sz="1200" dirty="0">
                <a:solidFill>
                  <a:srgbClr val="0071B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8" name="Рисунок 57" descr="Земля">
              <a:extLst>
                <a:ext uri="{FF2B5EF4-FFF2-40B4-BE49-F238E27FC236}">
                  <a16:creationId xmlns:a16="http://schemas.microsoft.com/office/drawing/2014/main" id="{F9535F1F-6A80-4943-AF6E-259137114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9797422" y="6387065"/>
              <a:ext cx="192338" cy="19233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89EE5EE-8930-4616-8D12-905B9F5A3993}"/>
              </a:ext>
            </a:extLst>
          </p:cNvPr>
          <p:cNvGrpSpPr/>
          <p:nvPr/>
        </p:nvGrpSpPr>
        <p:grpSpPr>
          <a:xfrm>
            <a:off x="5672109" y="6286312"/>
            <a:ext cx="1694688" cy="369332"/>
            <a:chOff x="5138709" y="6286312"/>
            <a:chExt cx="1694688" cy="369332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AF681179-C5E8-4B48-9D9A-487A9B373C4E}"/>
                </a:ext>
              </a:extLst>
            </p:cNvPr>
            <p:cNvSpPr/>
            <p:nvPr/>
          </p:nvSpPr>
          <p:spPr>
            <a:xfrm>
              <a:off x="5228909" y="6286312"/>
              <a:ext cx="1604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+7(495)258-06-68</a:t>
              </a:r>
              <a:r>
                <a:rPr lang="ru-RU" dirty="0">
                  <a:latin typeface="Arial" panose="020B0604020202020204" pitchFamily="34" charset="0"/>
                </a:rPr>
                <a:t>                                              </a:t>
              </a:r>
            </a:p>
          </p:txBody>
        </p:sp>
        <p:pic>
          <p:nvPicPr>
            <p:cNvPr id="61" name="Рисунок 60" descr="Телефонная трубка">
              <a:extLst>
                <a:ext uri="{FF2B5EF4-FFF2-40B4-BE49-F238E27FC236}">
                  <a16:creationId xmlns:a16="http://schemas.microsoft.com/office/drawing/2014/main" id="{84F7D6F9-381D-4FB8-A8DE-B3F3FB5FE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 rot="2501890">
              <a:off x="5138709" y="6401319"/>
              <a:ext cx="153834" cy="153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6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68B1D8B-1F35-A0DD-C641-B3BCC859587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0AA747A9-E08D-3A33-3292-98B9D8AE1C4E}"/>
              </a:ext>
            </a:extLst>
          </p:cNvPr>
          <p:cNvPicPr/>
          <p:nvPr/>
        </p:nvPicPr>
        <p:blipFill>
          <a:blip r:embed="rId2"/>
          <a:srcRect r="8382"/>
          <a:stretch/>
        </p:blipFill>
        <p:spPr bwMode="auto">
          <a:xfrm>
            <a:off x="5529072" y="0"/>
            <a:ext cx="6662928" cy="6858000"/>
          </a:xfrm>
          <a:prstGeom prst="rect">
            <a:avLst/>
          </a:prstGeom>
        </p:spPr>
      </p:pic>
      <p:sp>
        <p:nvSpPr>
          <p:cNvPr id="18" name="object 19">
            <a:extLst>
              <a:ext uri="{FF2B5EF4-FFF2-40B4-BE49-F238E27FC236}">
                <a16:creationId xmlns:a16="http://schemas.microsoft.com/office/drawing/2014/main" id="{8DB2AA22-C4F9-9B33-F317-9AC4288A0F44}"/>
              </a:ext>
            </a:extLst>
          </p:cNvPr>
          <p:cNvSpPr/>
          <p:nvPr/>
        </p:nvSpPr>
        <p:spPr bwMode="auto">
          <a:xfrm rot="10800000" flipH="1" flipV="1">
            <a:off x="11117269" y="6118900"/>
            <a:ext cx="302225" cy="348907"/>
          </a:xfrm>
          <a:custGeom>
            <a:avLst/>
            <a:gdLst/>
            <a:ahLst/>
            <a:cxnLst/>
            <a:rect l="l" t="t" r="r" b="b"/>
            <a:pathLst>
              <a:path w="1430654" h="1651635" extrusionOk="0">
                <a:moveTo>
                  <a:pt x="715048" y="0"/>
                </a:moveTo>
                <a:lnTo>
                  <a:pt x="0" y="412838"/>
                </a:lnTo>
                <a:lnTo>
                  <a:pt x="0" y="1238516"/>
                </a:lnTo>
                <a:lnTo>
                  <a:pt x="715048" y="1651342"/>
                </a:lnTo>
                <a:lnTo>
                  <a:pt x="1430108" y="1238516"/>
                </a:lnTo>
                <a:lnTo>
                  <a:pt x="1430108" y="412838"/>
                </a:lnTo>
                <a:lnTo>
                  <a:pt x="715048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schemeClr val="bg1"/>
              </a:solidFill>
              <a:latin typeface="Arial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70B02A-E66D-F43A-A8C1-B81F6F5CC9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66784" y="6403340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chemeClr val="bg1"/>
                </a:solidFill>
              </a:rPr>
              <a:t>20</a:t>
            </a:fld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E1AE7BE-17F7-B98C-7376-BC8A9BF1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852927" y="259157"/>
            <a:ext cx="2079860" cy="61481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E2BDB0-4A58-AA78-9198-9B0E4B07D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91" y="248279"/>
            <a:ext cx="4673307" cy="11608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BA8BD71-E885-F6C8-950D-E8403F6BA0DE}"/>
              </a:ext>
            </a:extLst>
          </p:cNvPr>
          <p:cNvSpPr txBox="1"/>
          <p:nvPr/>
        </p:nvSpPr>
        <p:spPr>
          <a:xfrm>
            <a:off x="7404053" y="4991872"/>
            <a:ext cx="3675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Получите консультацию по внедрению ИИ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в управление проектами в вашей организации</a:t>
            </a:r>
            <a:endParaRPr lang="en-CY" dirty="0">
              <a:solidFill>
                <a:schemeClr val="bg1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46D3BA9-693D-D8B3-5F57-0C1C8BA68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274" y="1539766"/>
            <a:ext cx="3310639" cy="332105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C00B982-2D7C-CD60-DF47-ECF0CD229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191" y="2181365"/>
            <a:ext cx="1780889" cy="1819510"/>
          </a:xfrm>
          <a:prstGeom prst="ellipse">
            <a:avLst/>
          </a:prstGeom>
        </p:spPr>
      </p:pic>
      <p:pic>
        <p:nvPicPr>
          <p:cNvPr id="38" name="Picture 5" descr="A person in a suit&#10;&#10;Description automatically generated">
            <a:extLst>
              <a:ext uri="{FF2B5EF4-FFF2-40B4-BE49-F238E27FC236}">
                <a16:creationId xmlns:a16="http://schemas.microsoft.com/office/drawing/2014/main" id="{B1DDE01D-7269-55FF-46E2-F1A929A52F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539" t="5376" r="17810" b="49459"/>
          <a:stretch/>
        </p:blipFill>
        <p:spPr>
          <a:xfrm>
            <a:off x="3456812" y="2181365"/>
            <a:ext cx="1811709" cy="1819510"/>
          </a:xfrm>
          <a:prstGeom prst="ellipse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4E20ED0-F6FC-8980-6A75-4C6C029D93EA}"/>
              </a:ext>
            </a:extLst>
          </p:cNvPr>
          <p:cNvSpPr txBox="1"/>
          <p:nvPr/>
        </p:nvSpPr>
        <p:spPr>
          <a:xfrm>
            <a:off x="3341743" y="5008496"/>
            <a:ext cx="2187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+mj-ea"/>
                <a:ea typeface="+mj-ea"/>
              </a:rPr>
              <a:t>Владимир Полковников</a:t>
            </a:r>
          </a:p>
          <a:p>
            <a:pPr algn="ctr"/>
            <a:r>
              <a:rPr lang="ru-RU" sz="1200" dirty="0">
                <a:latin typeface="+mj-ea"/>
                <a:ea typeface="+mj-ea"/>
              </a:rPr>
              <a:t>Коммерческий директор «ПРИИСК»</a:t>
            </a:r>
          </a:p>
          <a:p>
            <a:pPr algn="ctr"/>
            <a:r>
              <a:rPr lang="en-US" sz="1200" dirty="0" err="1">
                <a:latin typeface="+mj-ea"/>
                <a:ea typeface="+mj-ea"/>
              </a:rPr>
              <a:t>vpolkovnikov@pmpractice.ru</a:t>
            </a:r>
            <a:endParaRPr lang="en-CY" sz="1200" dirty="0">
              <a:latin typeface="+mj-ea"/>
              <a:ea typeface="+mj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4AA38B-DF45-D82B-811E-A9DBF1849BCF}"/>
              </a:ext>
            </a:extLst>
          </p:cNvPr>
          <p:cNvSpPr txBox="1"/>
          <p:nvPr/>
        </p:nvSpPr>
        <p:spPr>
          <a:xfrm>
            <a:off x="450072" y="5008496"/>
            <a:ext cx="223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+mj-ea"/>
                <a:ea typeface="+mj-ea"/>
              </a:rPr>
              <a:t>Альфия </a:t>
            </a:r>
            <a:r>
              <a:rPr lang="ru-RU" sz="1200" b="1" dirty="0" err="1">
                <a:latin typeface="+mj-ea"/>
                <a:ea typeface="+mj-ea"/>
              </a:rPr>
              <a:t>Ахметджанова</a:t>
            </a:r>
            <a:endParaRPr lang="ru-RU" sz="1200" b="1" dirty="0">
              <a:latin typeface="+mj-ea"/>
              <a:ea typeface="+mj-ea"/>
            </a:endParaRPr>
          </a:p>
          <a:p>
            <a:pPr algn="ctr"/>
            <a:r>
              <a:rPr lang="ru-RU" sz="1200" dirty="0">
                <a:latin typeface="+mj-ea"/>
                <a:ea typeface="+mj-ea"/>
              </a:rPr>
              <a:t>Руководитель проектов</a:t>
            </a:r>
          </a:p>
          <a:p>
            <a:pPr algn="ctr"/>
            <a:r>
              <a:rPr lang="en" sz="1200" b="0" i="0" u="none" strike="noStrike" dirty="0" err="1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aahmetjanova</a:t>
            </a:r>
            <a:r>
              <a:rPr lang="en-US" sz="1200" dirty="0">
                <a:latin typeface="+mj-ea"/>
                <a:ea typeface="+mj-ea"/>
              </a:rPr>
              <a:t>@pmpractice.ru</a:t>
            </a:r>
            <a:endParaRPr lang="en-CY" sz="1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7634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7" name="Группа 66"/>
          <p:cNvGrpSpPr/>
          <p:nvPr/>
        </p:nvGrpSpPr>
        <p:grpSpPr bwMode="auto">
          <a:xfrm>
            <a:off x="2336548" y="1748589"/>
            <a:ext cx="1437640" cy="5109845"/>
            <a:chOff x="2336548" y="1748589"/>
            <a:chExt cx="1437640" cy="5109845"/>
          </a:xfrm>
        </p:grpSpPr>
        <p:sp>
          <p:nvSpPr>
            <p:cNvPr id="3" name="object 3"/>
            <p:cNvSpPr/>
            <p:nvPr/>
          </p:nvSpPr>
          <p:spPr bwMode="auto">
            <a:xfrm>
              <a:off x="2336548" y="1748589"/>
              <a:ext cx="1437640" cy="5109845"/>
            </a:xfrm>
            <a:custGeom>
              <a:avLst/>
              <a:gdLst/>
              <a:ahLst/>
              <a:cxnLst/>
              <a:rect l="l" t="t" r="r" b="b"/>
              <a:pathLst>
                <a:path w="1437639" h="5109845" extrusionOk="0">
                  <a:moveTo>
                    <a:pt x="1437386" y="0"/>
                  </a:moveTo>
                  <a:lnTo>
                    <a:pt x="1380095" y="6906"/>
                  </a:lnTo>
                  <a:lnTo>
                    <a:pt x="1266705" y="20169"/>
                  </a:lnTo>
                  <a:lnTo>
                    <a:pt x="1154939" y="32713"/>
                  </a:lnTo>
                  <a:lnTo>
                    <a:pt x="1044837" y="44558"/>
                  </a:lnTo>
                  <a:lnTo>
                    <a:pt x="882901" y="61056"/>
                  </a:lnTo>
                  <a:lnTo>
                    <a:pt x="724950" y="76085"/>
                  </a:lnTo>
                  <a:lnTo>
                    <a:pt x="571129" y="89710"/>
                  </a:lnTo>
                  <a:lnTo>
                    <a:pt x="421580" y="101993"/>
                  </a:lnTo>
                  <a:lnTo>
                    <a:pt x="276447" y="112999"/>
                  </a:lnTo>
                  <a:lnTo>
                    <a:pt x="135872" y="122791"/>
                  </a:lnTo>
                  <a:lnTo>
                    <a:pt x="0" y="131432"/>
                  </a:lnTo>
                  <a:lnTo>
                    <a:pt x="0" y="5109400"/>
                  </a:lnTo>
                  <a:lnTo>
                    <a:pt x="1437386" y="5109400"/>
                  </a:lnTo>
                  <a:lnTo>
                    <a:pt x="1437386" y="0"/>
                  </a:lnTo>
                  <a:close/>
                </a:path>
              </a:pathLst>
            </a:custGeom>
            <a:solidFill>
              <a:srgbClr val="DDB438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16" name="object 16"/>
            <p:cNvSpPr txBox="1"/>
            <p:nvPr/>
          </p:nvSpPr>
          <p:spPr bwMode="auto">
            <a:xfrm>
              <a:off x="2482150" y="2288200"/>
              <a:ext cx="1175122" cy="435953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163195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ОСНОВНЫЕ </a:t>
              </a:r>
              <a:r>
                <a:rPr sz="900" b="1" spc="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ПРОЦЕССЫ </a:t>
              </a:r>
              <a:r>
                <a:rPr sz="900" b="1" spc="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УПРАВЛЕНИЯ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 txBox="1"/>
            <p:nvPr/>
          </p:nvSpPr>
          <p:spPr bwMode="auto">
            <a:xfrm>
              <a:off x="2506396" y="3285763"/>
              <a:ext cx="1151204" cy="13593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Бюджетирование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8" name="object 18"/>
            <p:cNvSpPr txBox="1"/>
            <p:nvPr/>
          </p:nvSpPr>
          <p:spPr bwMode="auto">
            <a:xfrm>
              <a:off x="2506396" y="3506219"/>
              <a:ext cx="893444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рисками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 bwMode="auto">
            <a:xfrm>
              <a:off x="2506396" y="3849785"/>
              <a:ext cx="110172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результатами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0" name="object 20"/>
            <p:cNvSpPr txBox="1"/>
            <p:nvPr/>
          </p:nvSpPr>
          <p:spPr bwMode="auto">
            <a:xfrm>
              <a:off x="2506396" y="4193351"/>
              <a:ext cx="1107440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показателями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1" name="object 21"/>
            <p:cNvSpPr txBox="1"/>
            <p:nvPr/>
          </p:nvSpPr>
          <p:spPr bwMode="auto">
            <a:xfrm>
              <a:off x="2506396" y="4536917"/>
              <a:ext cx="109283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4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изменениями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 bwMode="auto">
            <a:xfrm>
              <a:off x="2506396" y="4880483"/>
              <a:ext cx="99123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ресурсами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 bwMode="auto">
            <a:xfrm>
              <a:off x="2506396" y="5224046"/>
              <a:ext cx="1151204" cy="351378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2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800" spc="-25">
                  <a:solidFill>
                    <a:srgbClr val="FFFFFF"/>
                  </a:solidFill>
                  <a:latin typeface="Arial"/>
                  <a:cs typeface="Arial"/>
                </a:rPr>
                <a:t/>
              </a:r>
              <a:br>
                <a:rPr lang="en-US" sz="800" spc="-25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по</a:t>
              </a:r>
              <a:r>
                <a:rPr sz="800" spc="-2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контроль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ным</a:t>
              </a:r>
              <a:r>
                <a:rPr sz="800" spc="-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endParaRPr lang="ru-RU" sz="800" spc="-1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180975" marR="5080">
                <a:lnSpc>
                  <a:spcPts val="760"/>
                </a:lnSpc>
                <a:spcBef>
                  <a:spcPts val="140"/>
                </a:spcBef>
                <a:defRPr/>
              </a:pPr>
              <a:r>
                <a:rPr lang="ru-RU" sz="800">
                  <a:solidFill>
                    <a:srgbClr val="FFFFFF"/>
                  </a:solidFill>
                  <a:latin typeface="Arial"/>
                  <a:cs typeface="Arial"/>
                </a:rPr>
                <a:t>  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точкам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 bwMode="auto">
            <a:xfrm>
              <a:off x="2437987" y="2895035"/>
              <a:ext cx="1059009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780"/>
                </a:spcBef>
                <a:buBlip>
                  <a:blip r:embed="rId3"/>
                </a:buBlip>
                <a:defRPr/>
              </a:pPr>
              <a:r>
                <a:rPr lang="ru-RU" sz="800">
                  <a:solidFill>
                    <a:srgbClr val="FFFFFF"/>
                  </a:solidFill>
                  <a:latin typeface="Arial"/>
                  <a:cs typeface="Arial"/>
                </a:rPr>
                <a:t>Управление сроками</a:t>
              </a:r>
              <a:endParaRPr/>
            </a:p>
          </p:txBody>
        </p:sp>
      </p:grpSp>
      <p:grpSp>
        <p:nvGrpSpPr>
          <p:cNvPr id="66" name="Группа 65"/>
          <p:cNvGrpSpPr/>
          <p:nvPr/>
        </p:nvGrpSpPr>
        <p:grpSpPr bwMode="auto">
          <a:xfrm>
            <a:off x="800514" y="1884874"/>
            <a:ext cx="1453287" cy="4973320"/>
            <a:chOff x="800514" y="1884874"/>
            <a:chExt cx="1453287" cy="4973320"/>
          </a:xfrm>
        </p:grpSpPr>
        <p:sp>
          <p:nvSpPr>
            <p:cNvPr id="2" name="object 2"/>
            <p:cNvSpPr/>
            <p:nvPr/>
          </p:nvSpPr>
          <p:spPr bwMode="auto">
            <a:xfrm>
              <a:off x="816161" y="1884874"/>
              <a:ext cx="1437640" cy="4973320"/>
            </a:xfrm>
            <a:custGeom>
              <a:avLst/>
              <a:gdLst/>
              <a:ahLst/>
              <a:cxnLst/>
              <a:rect l="l" t="t" r="r" b="b"/>
              <a:pathLst>
                <a:path w="1437639" h="4973320" extrusionOk="0">
                  <a:moveTo>
                    <a:pt x="1437233" y="0"/>
                  </a:moveTo>
                  <a:lnTo>
                    <a:pt x="913757" y="29029"/>
                  </a:lnTo>
                  <a:lnTo>
                    <a:pt x="589553" y="41733"/>
                  </a:lnTo>
                  <a:lnTo>
                    <a:pt x="329880" y="40839"/>
                  </a:lnTo>
                  <a:lnTo>
                    <a:pt x="0" y="29070"/>
                  </a:lnTo>
                  <a:lnTo>
                    <a:pt x="0" y="4973116"/>
                  </a:lnTo>
                  <a:lnTo>
                    <a:pt x="1437233" y="4973116"/>
                  </a:lnTo>
                  <a:lnTo>
                    <a:pt x="1437233" y="0"/>
                  </a:lnTo>
                  <a:close/>
                </a:path>
              </a:pathLst>
            </a:custGeom>
            <a:solidFill>
              <a:srgbClr val="C02C4D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 bwMode="auto">
            <a:xfrm>
              <a:off x="927505" y="2288200"/>
              <a:ext cx="1101121" cy="600101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233679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ПРОЕКТЫ</a:t>
              </a:r>
              <a:endParaRPr lang="ru-RU" sz="900" b="1" spc="5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12700" marR="233679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ПРОГРАММЫ</a:t>
              </a:r>
              <a:endParaRPr lang="ru-RU" sz="900" b="1" spc="5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12700" marR="233679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ПОРТФЕЛИ</a:t>
              </a:r>
              <a:endParaRPr sz="9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45"/>
                </a:spcBef>
                <a:defRPr/>
              </a:pPr>
              <a:endParaRPr sz="90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 txBox="1"/>
            <p:nvPr/>
          </p:nvSpPr>
          <p:spPr bwMode="auto">
            <a:xfrm>
              <a:off x="883261" y="3230745"/>
              <a:ext cx="1250339" cy="266324"/>
            </a:xfrm>
            <a:prstGeom prst="rect">
              <a:avLst/>
            </a:prstGeom>
            <a:grpFill/>
          </p:spPr>
          <p:txBody>
            <a:bodyPr vert="horz" wrap="square" lIns="0" tIns="1651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30"/>
                </a:spcBef>
                <a:buBlip>
                  <a:blip r:embed="rId3"/>
                </a:buBlip>
                <a:defRPr/>
              </a:pP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портфелями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 bwMode="auto">
            <a:xfrm>
              <a:off x="883261" y="3535104"/>
              <a:ext cx="1095375" cy="294889"/>
            </a:xfrm>
            <a:prstGeom prst="rect">
              <a:avLst/>
            </a:prstGeom>
            <a:grpFill/>
          </p:spPr>
          <p:txBody>
            <a:bodyPr vert="horz" wrap="square" lIns="0" tIns="21590" rIns="0" bIns="0" rtlCol="0">
              <a:spAutoFit/>
            </a:bodyPr>
            <a:lstStyle/>
            <a:p>
              <a:pPr marL="257175" marR="5080" indent="-171450">
                <a:lnSpc>
                  <a:spcPts val="700"/>
                </a:lnSpc>
                <a:spcBef>
                  <a:spcPts val="170"/>
                </a:spcBef>
                <a:buBlip>
                  <a:blip r:embed="rId3"/>
                </a:buBlip>
                <a:defRPr/>
              </a:pP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непроектными </a:t>
              </a:r>
              <a:r>
                <a:rPr sz="800" spc="-14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мероприятиями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 bwMode="auto">
            <a:xfrm>
              <a:off x="883261" y="3868028"/>
              <a:ext cx="1035685" cy="262892"/>
            </a:xfrm>
            <a:prstGeom prst="rect">
              <a:avLst/>
            </a:prstGeom>
            <a:grpFill/>
          </p:spPr>
          <p:txBody>
            <a:bodyPr vert="horz" wrap="square" lIns="0" tIns="1651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30"/>
                </a:spcBef>
                <a:buBlip>
                  <a:blip r:embed="rId3"/>
                </a:buBlip>
                <a:defRPr/>
              </a:pP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3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контрактами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4" name="object 14"/>
            <p:cNvSpPr txBox="1"/>
            <p:nvPr/>
          </p:nvSpPr>
          <p:spPr bwMode="auto">
            <a:xfrm>
              <a:off x="886261" y="4160627"/>
              <a:ext cx="1142365" cy="294889"/>
            </a:xfrm>
            <a:prstGeom prst="rect">
              <a:avLst/>
            </a:prstGeom>
            <a:grpFill/>
          </p:spPr>
          <p:txBody>
            <a:bodyPr vert="horz" wrap="square" lIns="0" tIns="21590" rIns="0" bIns="0" rtlCol="0">
              <a:spAutoFit/>
            </a:bodyPr>
            <a:lstStyle/>
            <a:p>
              <a:pPr marL="257175" marR="5080" indent="-171450">
                <a:lnSpc>
                  <a:spcPts val="700"/>
                </a:lnSpc>
                <a:spcBef>
                  <a:spcPts val="170"/>
                </a:spcBef>
                <a:buBlip>
                  <a:blip r:embed="rId3"/>
                </a:buBlip>
                <a:defRPr/>
              </a:pP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национальными  проектами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5" name="object 15"/>
            <p:cNvSpPr txBox="1"/>
            <p:nvPr/>
          </p:nvSpPr>
          <p:spPr bwMode="auto">
            <a:xfrm>
              <a:off x="886261" y="4493553"/>
              <a:ext cx="1055370" cy="294889"/>
            </a:xfrm>
            <a:prstGeom prst="rect">
              <a:avLst/>
            </a:prstGeom>
            <a:grpFill/>
          </p:spPr>
          <p:txBody>
            <a:bodyPr vert="horz" wrap="square" lIns="0" tIns="21590" rIns="0" bIns="0" rtlCol="0">
              <a:spAutoFit/>
            </a:bodyPr>
            <a:lstStyle/>
            <a:p>
              <a:pPr marL="257175" marR="5080" indent="-171450">
                <a:lnSpc>
                  <a:spcPts val="700"/>
                </a:lnSpc>
                <a:spcBef>
                  <a:spcPts val="170"/>
                </a:spcBef>
                <a:buBlip>
                  <a:blip r:embed="rId3"/>
                </a:buBlip>
                <a:defRPr/>
              </a:pP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программами </a:t>
              </a:r>
              <a:r>
                <a:rPr sz="800" spc="-14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20">
                  <a:solidFill>
                    <a:srgbClr val="FFFFFF"/>
                  </a:solidFill>
                  <a:latin typeface="Arial"/>
                  <a:cs typeface="Arial"/>
                </a:rPr>
                <a:t>проектов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 bwMode="auto">
            <a:xfrm>
              <a:off x="800514" y="2895035"/>
              <a:ext cx="1072916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5"/>
                </a:spcBef>
                <a:buBlip>
                  <a:blip r:embed="rId3"/>
                </a:buBlip>
                <a:defRPr/>
              </a:pPr>
              <a:r>
                <a:rPr lang="ru-RU" sz="800" spc="20">
                  <a:solidFill>
                    <a:srgbClr val="FFFFFF"/>
                  </a:solidFill>
                  <a:latin typeface="Arial"/>
                  <a:cs typeface="Arial"/>
                </a:rPr>
                <a:t>Управление проектами</a:t>
              </a:r>
              <a:endParaRPr/>
            </a:p>
          </p:txBody>
        </p:sp>
      </p:grpSp>
      <p:grpSp>
        <p:nvGrpSpPr>
          <p:cNvPr id="68" name="Группа 67"/>
          <p:cNvGrpSpPr/>
          <p:nvPr/>
        </p:nvGrpSpPr>
        <p:grpSpPr bwMode="auto">
          <a:xfrm>
            <a:off x="3856926" y="1512903"/>
            <a:ext cx="1437640" cy="5345429"/>
            <a:chOff x="3856926" y="1512903"/>
            <a:chExt cx="1437640" cy="5345429"/>
          </a:xfrm>
        </p:grpSpPr>
        <p:sp>
          <p:nvSpPr>
            <p:cNvPr id="4" name="object 4"/>
            <p:cNvSpPr/>
            <p:nvPr/>
          </p:nvSpPr>
          <p:spPr bwMode="auto">
            <a:xfrm>
              <a:off x="3856926" y="1512903"/>
              <a:ext cx="1437640" cy="5345429"/>
            </a:xfrm>
            <a:custGeom>
              <a:avLst/>
              <a:gdLst/>
              <a:ahLst/>
              <a:cxnLst/>
              <a:rect l="l" t="t" r="r" b="b"/>
              <a:pathLst>
                <a:path w="1437639" h="5345430" extrusionOk="0">
                  <a:moveTo>
                    <a:pt x="1437386" y="0"/>
                  </a:moveTo>
                  <a:lnTo>
                    <a:pt x="1332990" y="19473"/>
                  </a:lnTo>
                  <a:lnTo>
                    <a:pt x="1177698" y="47517"/>
                  </a:lnTo>
                  <a:lnTo>
                    <a:pt x="1024031" y="74192"/>
                  </a:lnTo>
                  <a:lnTo>
                    <a:pt x="872062" y="99531"/>
                  </a:lnTo>
                  <a:lnTo>
                    <a:pt x="721864" y="123567"/>
                  </a:lnTo>
                  <a:lnTo>
                    <a:pt x="573511" y="146333"/>
                  </a:lnTo>
                  <a:lnTo>
                    <a:pt x="427075" y="167862"/>
                  </a:lnTo>
                  <a:lnTo>
                    <a:pt x="282629" y="188188"/>
                  </a:lnTo>
                  <a:lnTo>
                    <a:pt x="140246" y="207343"/>
                  </a:lnTo>
                  <a:lnTo>
                    <a:pt x="0" y="225361"/>
                  </a:lnTo>
                  <a:lnTo>
                    <a:pt x="0" y="5345099"/>
                  </a:lnTo>
                  <a:lnTo>
                    <a:pt x="1437386" y="5345099"/>
                  </a:lnTo>
                  <a:lnTo>
                    <a:pt x="1437386" y="0"/>
                  </a:lnTo>
                  <a:close/>
                </a:path>
              </a:pathLst>
            </a:custGeom>
            <a:solidFill>
              <a:srgbClr val="60458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24" name="object 24"/>
            <p:cNvSpPr txBox="1"/>
            <p:nvPr/>
          </p:nvSpPr>
          <p:spPr bwMode="auto">
            <a:xfrm>
              <a:off x="3990612" y="2288200"/>
              <a:ext cx="1184842" cy="294696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КОРПОРАТИВНОЕ  УПРАВЛЕНИЕ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 bwMode="auto">
            <a:xfrm>
              <a:off x="3966210" y="2927767"/>
              <a:ext cx="873125" cy="325730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3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ролевой </a:t>
              </a:r>
              <a:r>
                <a:rPr sz="800" spc="-15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структурой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 bwMode="auto">
            <a:xfrm>
              <a:off x="3966210" y="3342670"/>
              <a:ext cx="1170810" cy="325730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Цели</a:t>
              </a:r>
              <a:r>
                <a:rPr sz="800" spc="-3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800" spc="-3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стратегическое </a:t>
              </a:r>
              <a:r>
                <a:rPr sz="800" spc="-15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планирование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7" name="object 27"/>
            <p:cNvSpPr txBox="1"/>
            <p:nvPr/>
          </p:nvSpPr>
          <p:spPr bwMode="auto">
            <a:xfrm>
              <a:off x="3960310" y="3774233"/>
              <a:ext cx="1040765" cy="13593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Ф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абрика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идей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8" name="object 28"/>
            <p:cNvSpPr txBox="1"/>
            <p:nvPr/>
          </p:nvSpPr>
          <p:spPr bwMode="auto">
            <a:xfrm>
              <a:off x="3960858" y="4053240"/>
              <a:ext cx="1062990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Проектные</a:t>
              </a:r>
              <a:r>
                <a:rPr sz="800" spc="-4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предложения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9" name="object 29"/>
            <p:cNvSpPr txBox="1"/>
            <p:nvPr/>
          </p:nvSpPr>
          <p:spPr bwMode="auto">
            <a:xfrm>
              <a:off x="3966210" y="4419600"/>
              <a:ext cx="104076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1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персоналом</a:t>
              </a:r>
              <a:endParaRPr sz="800">
                <a:latin typeface="Arial"/>
                <a:cs typeface="Arial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 bwMode="auto">
          <a:xfrm>
            <a:off x="5377309" y="1170318"/>
            <a:ext cx="1539492" cy="5687695"/>
            <a:chOff x="5377309" y="1170318"/>
            <a:chExt cx="1539492" cy="5687695"/>
          </a:xfrm>
        </p:grpSpPr>
        <p:sp>
          <p:nvSpPr>
            <p:cNvPr id="5" name="object 5"/>
            <p:cNvSpPr/>
            <p:nvPr/>
          </p:nvSpPr>
          <p:spPr bwMode="auto">
            <a:xfrm>
              <a:off x="5377309" y="1170318"/>
              <a:ext cx="1437640" cy="5687695"/>
            </a:xfrm>
            <a:custGeom>
              <a:avLst/>
              <a:gdLst/>
              <a:ahLst/>
              <a:cxnLst/>
              <a:rect l="l" t="t" r="r" b="b"/>
              <a:pathLst>
                <a:path w="1437640" h="5687695" extrusionOk="0">
                  <a:moveTo>
                    <a:pt x="1437386" y="0"/>
                  </a:moveTo>
                  <a:lnTo>
                    <a:pt x="1236363" y="51523"/>
                  </a:lnTo>
                  <a:lnTo>
                    <a:pt x="1135071" y="76944"/>
                  </a:lnTo>
                  <a:lnTo>
                    <a:pt x="1034136" y="101747"/>
                  </a:lnTo>
                  <a:lnTo>
                    <a:pt x="883440" y="137810"/>
                  </a:lnTo>
                  <a:lnTo>
                    <a:pt x="733639" y="172525"/>
                  </a:lnTo>
                  <a:lnTo>
                    <a:pt x="584789" y="205918"/>
                  </a:lnTo>
                  <a:lnTo>
                    <a:pt x="436944" y="238016"/>
                  </a:lnTo>
                  <a:lnTo>
                    <a:pt x="290161" y="268845"/>
                  </a:lnTo>
                  <a:lnTo>
                    <a:pt x="144495" y="298429"/>
                  </a:lnTo>
                  <a:lnTo>
                    <a:pt x="0" y="326796"/>
                  </a:lnTo>
                  <a:lnTo>
                    <a:pt x="0" y="5687669"/>
                  </a:lnTo>
                  <a:lnTo>
                    <a:pt x="1437386" y="5687669"/>
                  </a:lnTo>
                  <a:lnTo>
                    <a:pt x="1437386" y="0"/>
                  </a:lnTo>
                  <a:close/>
                </a:path>
              </a:pathLst>
            </a:custGeom>
            <a:solidFill>
              <a:srgbClr val="9485C5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30" name="object 30"/>
            <p:cNvSpPr txBox="1"/>
            <p:nvPr/>
          </p:nvSpPr>
          <p:spPr bwMode="auto">
            <a:xfrm>
              <a:off x="5413443" y="2269938"/>
              <a:ext cx="1503358" cy="294696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КОММУНИКАЦИИ</a:t>
              </a:r>
              <a:r>
                <a:rPr lang="ru-RU" sz="900" b="1" spc="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900" b="1" spc="5">
                  <a:solidFill>
                    <a:srgbClr val="FFFFFF"/>
                  </a:solidFill>
                  <a:latin typeface="Arial"/>
                  <a:cs typeface="Arial"/>
                </a:rPr>
                <a:t/>
              </a:r>
              <a:br>
                <a:rPr lang="en-US" sz="900" b="1" spc="5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sz="900" b="1" spc="1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900" b="1" spc="-6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900" b="1" spc="-30">
                  <a:solidFill>
                    <a:srgbClr val="FFFFFF"/>
                  </a:solidFill>
                  <a:latin typeface="Arial"/>
                  <a:cs typeface="Arial"/>
                </a:rPr>
                <a:t>ДОКУМЕНТИРОВАНИЕ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31" name="object 31"/>
            <p:cNvSpPr txBox="1"/>
            <p:nvPr/>
          </p:nvSpPr>
          <p:spPr bwMode="auto">
            <a:xfrm>
              <a:off x="5486400" y="2877554"/>
              <a:ext cx="1090032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Статус-отчетность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 bwMode="auto">
            <a:xfrm>
              <a:off x="5486400" y="3228924"/>
              <a:ext cx="1103630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4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совещаниями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 txBox="1"/>
            <p:nvPr/>
          </p:nvSpPr>
          <p:spPr bwMode="auto">
            <a:xfrm>
              <a:off x="5486400" y="3560470"/>
              <a:ext cx="979169" cy="325730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открытыми 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вопросами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 bwMode="auto">
            <a:xfrm>
              <a:off x="5486400" y="3951380"/>
              <a:ext cx="1189990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1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уведомлениями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 bwMode="auto">
            <a:xfrm>
              <a:off x="5486400" y="4308474"/>
              <a:ext cx="123888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1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коммуникациями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 txBox="1"/>
            <p:nvPr/>
          </p:nvSpPr>
          <p:spPr bwMode="auto">
            <a:xfrm>
              <a:off x="5486400" y="4665568"/>
              <a:ext cx="93281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4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знаниями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7" name="object 37"/>
            <p:cNvSpPr txBox="1"/>
            <p:nvPr/>
          </p:nvSpPr>
          <p:spPr bwMode="auto">
            <a:xfrm>
              <a:off x="5486400" y="5022662"/>
              <a:ext cx="935990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Хранение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документов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8" name="object 38"/>
            <p:cNvSpPr txBox="1"/>
            <p:nvPr/>
          </p:nvSpPr>
          <p:spPr bwMode="auto">
            <a:xfrm>
              <a:off x="5486400" y="5379755"/>
              <a:ext cx="108267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поручениями</a:t>
              </a:r>
              <a:endParaRPr sz="800">
                <a:latin typeface="Arial"/>
                <a:cs typeface="Arial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 bwMode="auto">
          <a:xfrm>
            <a:off x="6897689" y="861491"/>
            <a:ext cx="1437640" cy="5996940"/>
            <a:chOff x="6897689" y="861491"/>
            <a:chExt cx="1437640" cy="5996940"/>
          </a:xfrm>
        </p:grpSpPr>
        <p:sp>
          <p:nvSpPr>
            <p:cNvPr id="6" name="object 6"/>
            <p:cNvSpPr/>
            <p:nvPr/>
          </p:nvSpPr>
          <p:spPr bwMode="auto">
            <a:xfrm>
              <a:off x="6897689" y="861491"/>
              <a:ext cx="1437640" cy="5996940"/>
            </a:xfrm>
            <a:custGeom>
              <a:avLst/>
              <a:gdLst/>
              <a:ahLst/>
              <a:cxnLst/>
              <a:rect l="l" t="t" r="r" b="b"/>
              <a:pathLst>
                <a:path w="1437640" h="5996940" extrusionOk="0">
                  <a:moveTo>
                    <a:pt x="1437386" y="0"/>
                  </a:moveTo>
                  <a:lnTo>
                    <a:pt x="1392625" y="6748"/>
                  </a:lnTo>
                  <a:lnTo>
                    <a:pt x="1302083" y="20868"/>
                  </a:lnTo>
                  <a:lnTo>
                    <a:pt x="1210177" y="35836"/>
                  </a:lnTo>
                  <a:lnTo>
                    <a:pt x="1116904" y="51669"/>
                  </a:lnTo>
                  <a:lnTo>
                    <a:pt x="1022262" y="68385"/>
                  </a:lnTo>
                  <a:lnTo>
                    <a:pt x="926248" y="86002"/>
                  </a:lnTo>
                  <a:lnTo>
                    <a:pt x="828860" y="104538"/>
                  </a:lnTo>
                  <a:lnTo>
                    <a:pt x="730096" y="124011"/>
                  </a:lnTo>
                  <a:lnTo>
                    <a:pt x="629953" y="144438"/>
                  </a:lnTo>
                  <a:lnTo>
                    <a:pt x="528428" y="165838"/>
                  </a:lnTo>
                  <a:lnTo>
                    <a:pt x="425520" y="188228"/>
                  </a:lnTo>
                  <a:lnTo>
                    <a:pt x="321225" y="211626"/>
                  </a:lnTo>
                  <a:lnTo>
                    <a:pt x="215542" y="236050"/>
                  </a:lnTo>
                  <a:lnTo>
                    <a:pt x="108468" y="261518"/>
                  </a:lnTo>
                  <a:lnTo>
                    <a:pt x="0" y="288048"/>
                  </a:lnTo>
                  <a:lnTo>
                    <a:pt x="0" y="5996495"/>
                  </a:lnTo>
                  <a:lnTo>
                    <a:pt x="1437386" y="5996495"/>
                  </a:lnTo>
                  <a:lnTo>
                    <a:pt x="1437386" y="0"/>
                  </a:lnTo>
                  <a:close/>
                </a:path>
              </a:pathLst>
            </a:custGeom>
            <a:solidFill>
              <a:srgbClr val="547E8E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39" name="object 39"/>
            <p:cNvSpPr txBox="1"/>
            <p:nvPr/>
          </p:nvSpPr>
          <p:spPr bwMode="auto">
            <a:xfrm>
              <a:off x="7049974" y="2286000"/>
              <a:ext cx="1079673" cy="294696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МОНИТОРИНГ </a:t>
              </a:r>
              <a:r>
                <a:rPr sz="900" b="1" spc="-18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900" b="1" spc="-180">
                  <a:solidFill>
                    <a:srgbClr val="FFFFFF"/>
                  </a:solidFill>
                  <a:latin typeface="Arial"/>
                  <a:cs typeface="Arial"/>
                </a:rPr>
                <a:t/>
              </a:r>
              <a:br>
                <a:rPr lang="en-US" sz="900" b="1" spc="-180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sz="900" b="1" spc="1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900" b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АНАЛИТИКА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0" name="object 40"/>
            <p:cNvSpPr txBox="1"/>
            <p:nvPr/>
          </p:nvSpPr>
          <p:spPr bwMode="auto">
            <a:xfrm>
              <a:off x="7010399" y="2854513"/>
              <a:ext cx="1177835" cy="338554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Панели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-15">
                  <a:solidFill>
                    <a:srgbClr val="FFFFFF"/>
                  </a:solidFill>
                  <a:latin typeface="Arial"/>
                  <a:cs typeface="Arial"/>
                </a:rPr>
                <a:t>р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оводителя  </a:t>
              </a:r>
              <a:endParaRPr lang="ru-RU" sz="80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265113" marR="5080">
                <a:lnSpc>
                  <a:spcPts val="760"/>
                </a:lnSpc>
                <a:spcBef>
                  <a:spcPts val="140"/>
                </a:spcBef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800" spc="-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дашборды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1" name="object 41"/>
            <p:cNvSpPr txBox="1"/>
            <p:nvPr/>
          </p:nvSpPr>
          <p:spPr bwMode="auto">
            <a:xfrm>
              <a:off x="7010399" y="3296966"/>
              <a:ext cx="1119247" cy="13593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Центр</a:t>
              </a:r>
              <a:r>
                <a:rPr sz="800" spc="-3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аналитики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2" name="object 42"/>
            <p:cNvSpPr txBox="1"/>
            <p:nvPr/>
          </p:nvSpPr>
          <p:spPr bwMode="auto">
            <a:xfrm>
              <a:off x="7010399" y="3672158"/>
              <a:ext cx="1008476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Сценарный</a:t>
              </a:r>
              <a:r>
                <a:rPr sz="800" spc="-4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анализ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3" name="object 43"/>
            <p:cNvSpPr txBox="1"/>
            <p:nvPr/>
          </p:nvSpPr>
          <p:spPr bwMode="auto">
            <a:xfrm>
              <a:off x="7010399" y="4047349"/>
              <a:ext cx="85788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Библиотека</a:t>
              </a:r>
              <a:r>
                <a:rPr sz="800" spc="-2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отчетов</a:t>
              </a:r>
              <a:endParaRPr sz="800">
                <a:latin typeface="Arial"/>
                <a:cs typeface="Arial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 bwMode="auto">
          <a:xfrm>
            <a:off x="8418070" y="735521"/>
            <a:ext cx="1520380" cy="6122670"/>
            <a:chOff x="8418070" y="735521"/>
            <a:chExt cx="1520380" cy="6122670"/>
          </a:xfrm>
        </p:grpSpPr>
        <p:sp>
          <p:nvSpPr>
            <p:cNvPr id="7" name="object 7"/>
            <p:cNvSpPr/>
            <p:nvPr/>
          </p:nvSpPr>
          <p:spPr bwMode="auto">
            <a:xfrm>
              <a:off x="8418070" y="735521"/>
              <a:ext cx="1437640" cy="6122670"/>
            </a:xfrm>
            <a:custGeom>
              <a:avLst/>
              <a:gdLst/>
              <a:ahLst/>
              <a:cxnLst/>
              <a:rect l="l" t="t" r="r" b="b"/>
              <a:pathLst>
                <a:path w="1437640" h="6122670" extrusionOk="0">
                  <a:moveTo>
                    <a:pt x="1437385" y="0"/>
                  </a:moveTo>
                  <a:lnTo>
                    <a:pt x="1350887" y="1072"/>
                  </a:lnTo>
                  <a:lnTo>
                    <a:pt x="1261924" y="3047"/>
                  </a:lnTo>
                  <a:lnTo>
                    <a:pt x="1170490" y="5970"/>
                  </a:lnTo>
                  <a:lnTo>
                    <a:pt x="1076580" y="9887"/>
                  </a:lnTo>
                  <a:lnTo>
                    <a:pt x="980188" y="14843"/>
                  </a:lnTo>
                  <a:lnTo>
                    <a:pt x="881308" y="20884"/>
                  </a:lnTo>
                  <a:lnTo>
                    <a:pt x="779933" y="28057"/>
                  </a:lnTo>
                  <a:lnTo>
                    <a:pt x="676060" y="36406"/>
                  </a:lnTo>
                  <a:lnTo>
                    <a:pt x="569680" y="45978"/>
                  </a:lnTo>
                  <a:lnTo>
                    <a:pt x="515549" y="51237"/>
                  </a:lnTo>
                  <a:lnTo>
                    <a:pt x="460790" y="56819"/>
                  </a:lnTo>
                  <a:lnTo>
                    <a:pt x="405401" y="62729"/>
                  </a:lnTo>
                  <a:lnTo>
                    <a:pt x="349382" y="68973"/>
                  </a:lnTo>
                  <a:lnTo>
                    <a:pt x="292733" y="75557"/>
                  </a:lnTo>
                  <a:lnTo>
                    <a:pt x="235452" y="82487"/>
                  </a:lnTo>
                  <a:lnTo>
                    <a:pt x="177539" y="89769"/>
                  </a:lnTo>
                  <a:lnTo>
                    <a:pt x="118993" y="97407"/>
                  </a:lnTo>
                  <a:lnTo>
                    <a:pt x="59813" y="105409"/>
                  </a:lnTo>
                  <a:lnTo>
                    <a:pt x="0" y="113779"/>
                  </a:lnTo>
                  <a:lnTo>
                    <a:pt x="0" y="6122466"/>
                  </a:lnTo>
                  <a:lnTo>
                    <a:pt x="1437385" y="6122466"/>
                  </a:lnTo>
                  <a:lnTo>
                    <a:pt x="1437385" y="0"/>
                  </a:lnTo>
                  <a:close/>
                </a:path>
              </a:pathLst>
            </a:custGeom>
            <a:solidFill>
              <a:srgbClr val="6BAA9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44" name="object 44"/>
            <p:cNvSpPr txBox="1"/>
            <p:nvPr/>
          </p:nvSpPr>
          <p:spPr bwMode="auto">
            <a:xfrm>
              <a:off x="8546020" y="2288540"/>
              <a:ext cx="1392430" cy="303929"/>
            </a:xfrm>
            <a:prstGeom prst="rect">
              <a:avLst/>
            </a:prstGeom>
            <a:grpFill/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КОНФИГУРИРО</a:t>
              </a:r>
              <a:r>
                <a:rPr lang="ru-RU" sz="900" b="1" spc="5">
                  <a:solidFill>
                    <a:srgbClr val="FFFFFF"/>
                  </a:solidFill>
                  <a:latin typeface="Arial"/>
                  <a:cs typeface="Arial"/>
                </a:rPr>
                <a:t>-</a:t>
              </a:r>
              <a:endParaRPr/>
            </a:p>
            <a:p>
              <a:pPr marL="12700">
                <a:lnSpc>
                  <a:spcPct val="100000"/>
                </a:lnSpc>
                <a:spcBef>
                  <a:spcPts val="110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ВАНИЕ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5" name="object 45"/>
            <p:cNvSpPr txBox="1"/>
            <p:nvPr/>
          </p:nvSpPr>
          <p:spPr bwMode="auto">
            <a:xfrm>
              <a:off x="8458200" y="2834779"/>
              <a:ext cx="1294511" cy="441146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Настройка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жизненных </a:t>
              </a:r>
              <a:r>
                <a:rPr sz="800" spc="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циклов </a:t>
              </a:r>
              <a:r>
                <a:rPr lang="en-US" sz="800">
                  <a:solidFill>
                    <a:srgbClr val="FFFFFF"/>
                  </a:solidFill>
                  <a:latin typeface="Arial"/>
                  <a:cs typeface="Arial"/>
                </a:rPr>
                <a:t/>
              </a:r>
              <a:br>
                <a:rPr lang="en-US" sz="800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и правил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переходов</a:t>
              </a:r>
              <a:endParaRPr lang="ru-RU" sz="80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265113" marR="5080">
                <a:lnSpc>
                  <a:spcPts val="760"/>
                </a:lnSpc>
                <a:spcBef>
                  <a:spcPts val="140"/>
                </a:spcBef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(stage-gate)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6" name="object 46"/>
            <p:cNvSpPr txBox="1"/>
            <p:nvPr/>
          </p:nvSpPr>
          <p:spPr bwMode="auto">
            <a:xfrm>
              <a:off x="8481120" y="3352800"/>
              <a:ext cx="887730" cy="428322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Настройка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ролевых </a:t>
              </a:r>
              <a:r>
                <a:rPr sz="800" spc="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моделей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управления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7" name="object 47"/>
            <p:cNvSpPr txBox="1"/>
            <p:nvPr/>
          </p:nvSpPr>
          <p:spPr bwMode="auto">
            <a:xfrm>
              <a:off x="8481119" y="3920783"/>
              <a:ext cx="1232156" cy="223138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Р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азграничение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прав  </a:t>
              </a:r>
              <a:r>
                <a:rPr lang="en-US" sz="800">
                  <a:solidFill>
                    <a:srgbClr val="FFFFFF"/>
                  </a:solidFill>
                  <a:latin typeface="Arial"/>
                  <a:cs typeface="Arial"/>
                </a:rPr>
                <a:t/>
              </a:r>
              <a:br>
                <a:rPr lang="en-US" sz="800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800" spc="-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полномочий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8" name="object 48"/>
            <p:cNvSpPr txBox="1"/>
            <p:nvPr/>
          </p:nvSpPr>
          <p:spPr bwMode="auto">
            <a:xfrm>
              <a:off x="8481120" y="4267200"/>
              <a:ext cx="1261965" cy="218008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ts val="77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Логирование</a:t>
              </a:r>
              <a:r>
                <a:rPr lang="ru-RU" sz="80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endParaRPr sz="800">
                <a:latin typeface="Arial"/>
                <a:cs typeface="Arial"/>
              </a:endParaRPr>
            </a:p>
            <a:p>
              <a:pPr marL="265113">
                <a:lnSpc>
                  <a:spcPts val="770"/>
                </a:lnSpc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журналирование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9" name="object 49"/>
            <p:cNvSpPr txBox="1"/>
            <p:nvPr/>
          </p:nvSpPr>
          <p:spPr bwMode="auto">
            <a:xfrm>
              <a:off x="8481120" y="4624869"/>
              <a:ext cx="115887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Оформление</a:t>
              </a:r>
              <a:r>
                <a:rPr sz="800" spc="-2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800" spc="-25">
                  <a:solidFill>
                    <a:srgbClr val="FFFFFF"/>
                  </a:solidFill>
                  <a:latin typeface="Arial"/>
                  <a:cs typeface="Arial"/>
                </a:rPr>
                <a:t/>
              </a:r>
              <a:br>
                <a:rPr lang="en-US" sz="800" spc="-25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800" spc="-2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интерфейсы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50" name="object 50"/>
            <p:cNvSpPr txBox="1"/>
            <p:nvPr/>
          </p:nvSpPr>
          <p:spPr bwMode="auto">
            <a:xfrm>
              <a:off x="8481120" y="5023575"/>
              <a:ext cx="1099820" cy="428322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Управление нормативно-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справочной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информацией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51" name="object 51"/>
            <p:cNvSpPr txBox="1"/>
            <p:nvPr/>
          </p:nvSpPr>
          <p:spPr bwMode="auto">
            <a:xfrm>
              <a:off x="8481120" y="5591556"/>
              <a:ext cx="1052766" cy="325730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Н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астройка</a:t>
              </a:r>
              <a:r>
                <a:rPr sz="800" spc="-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цепочек  согласований</a:t>
              </a:r>
              <a:endParaRPr sz="800">
                <a:latin typeface="Arial"/>
                <a:cs typeface="Arial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 bwMode="auto">
          <a:xfrm>
            <a:off x="9938450" y="735211"/>
            <a:ext cx="1467288" cy="6123305"/>
            <a:chOff x="9938450" y="735211"/>
            <a:chExt cx="1467288" cy="6123305"/>
          </a:xfrm>
        </p:grpSpPr>
        <p:sp>
          <p:nvSpPr>
            <p:cNvPr id="8" name="object 8"/>
            <p:cNvSpPr/>
            <p:nvPr/>
          </p:nvSpPr>
          <p:spPr bwMode="auto">
            <a:xfrm>
              <a:off x="9938450" y="735211"/>
              <a:ext cx="1437640" cy="6123305"/>
            </a:xfrm>
            <a:custGeom>
              <a:avLst/>
              <a:gdLst/>
              <a:ahLst/>
              <a:cxnLst/>
              <a:rect l="l" t="t" r="r" b="b"/>
              <a:pathLst>
                <a:path w="1437640" h="6123305" extrusionOk="0">
                  <a:moveTo>
                    <a:pt x="0" y="0"/>
                  </a:moveTo>
                  <a:lnTo>
                    <a:pt x="0" y="6122784"/>
                  </a:lnTo>
                  <a:lnTo>
                    <a:pt x="1437385" y="6122784"/>
                  </a:lnTo>
                  <a:lnTo>
                    <a:pt x="1437385" y="171602"/>
                  </a:lnTo>
                  <a:lnTo>
                    <a:pt x="1349541" y="145096"/>
                  </a:lnTo>
                  <a:lnTo>
                    <a:pt x="1083352" y="86620"/>
                  </a:lnTo>
                  <a:lnTo>
                    <a:pt x="634833" y="27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sp>
          <p:nvSpPr>
            <p:cNvPr id="52" name="object 52"/>
            <p:cNvSpPr txBox="1"/>
            <p:nvPr/>
          </p:nvSpPr>
          <p:spPr bwMode="auto">
            <a:xfrm>
              <a:off x="10142153" y="2286000"/>
              <a:ext cx="1110995" cy="294696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1699"/>
                </a:lnSpc>
                <a:spcBef>
                  <a:spcPts val="95"/>
                </a:spcBef>
                <a:defRPr/>
              </a:pP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РАСШИРЕНИЕ </a:t>
              </a:r>
              <a:r>
                <a:rPr sz="900" b="1" spc="1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900" b="1" spc="5">
                  <a:solidFill>
                    <a:srgbClr val="FFFFFF"/>
                  </a:solidFill>
                  <a:latin typeface="Arial"/>
                  <a:cs typeface="Arial"/>
                </a:rPr>
                <a:t>ВОЗМОЖНОСТЕЙ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3" name="object 53"/>
            <p:cNvSpPr txBox="1"/>
            <p:nvPr/>
          </p:nvSpPr>
          <p:spPr bwMode="auto">
            <a:xfrm>
              <a:off x="10075520" y="2927767"/>
              <a:ext cx="103060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Мобильное</a:t>
              </a:r>
              <a:r>
                <a:rPr sz="800" spc="-2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приложение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54" name="object 54"/>
            <p:cNvSpPr txBox="1"/>
            <p:nvPr/>
          </p:nvSpPr>
          <p:spPr bwMode="auto">
            <a:xfrm>
              <a:off x="10059697" y="3297908"/>
              <a:ext cx="1024792" cy="338554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Электронная</a:t>
              </a:r>
              <a:r>
                <a:rPr sz="800" spc="-3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подпись </a:t>
              </a:r>
              <a:r>
                <a:rPr sz="800" spc="-155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spc="5">
                  <a:solidFill>
                    <a:srgbClr val="FFFFFF"/>
                  </a:solidFill>
                  <a:latin typeface="Arial"/>
                  <a:cs typeface="Arial"/>
                </a:rPr>
                <a:t>(ЭЦП)</a:t>
              </a:r>
              <a:endParaRPr lang="ru-RU" sz="800" spc="5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184150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endParaRPr sz="800">
                <a:latin typeface="Arial"/>
                <a:cs typeface="Arial"/>
              </a:endParaRPr>
            </a:p>
          </p:txBody>
        </p:sp>
        <p:sp>
          <p:nvSpPr>
            <p:cNvPr id="55" name="object 55"/>
            <p:cNvSpPr txBox="1"/>
            <p:nvPr/>
          </p:nvSpPr>
          <p:spPr bwMode="auto">
            <a:xfrm>
              <a:off x="10059697" y="3702868"/>
              <a:ext cx="1346040" cy="228335"/>
            </a:xfrm>
            <a:prstGeom prst="rect">
              <a:avLst/>
            </a:prstGeom>
            <a:grpFill/>
          </p:spPr>
          <p:txBody>
            <a:bodyPr vert="horz" wrap="square" lIns="0" tIns="17780" rIns="0" bIns="0" rtlCol="0">
              <a:spAutoFit/>
            </a:bodyPr>
            <a:lstStyle/>
            <a:p>
              <a:pPr marL="257175" marR="5080" indent="-171450">
                <a:lnSpc>
                  <a:spcPts val="760"/>
                </a:lnSpc>
                <a:spcBef>
                  <a:spcPts val="140"/>
                </a:spcBef>
                <a:buBlip>
                  <a:blip r:embed="rId3"/>
                </a:buBlip>
                <a:defRPr/>
              </a:pPr>
              <a:r>
                <a:rPr sz="800">
                  <a:solidFill>
                    <a:srgbClr val="FFFFFF"/>
                  </a:solidFill>
                  <a:latin typeface="Arial"/>
                  <a:cs typeface="Arial"/>
                </a:rPr>
                <a:t>Информационные  слепки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56" name="object 56"/>
            <p:cNvSpPr txBox="1"/>
            <p:nvPr/>
          </p:nvSpPr>
          <p:spPr bwMode="auto">
            <a:xfrm>
              <a:off x="10058400" y="4011798"/>
              <a:ext cx="1347338" cy="65402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sz="800" spc="5" dirty="0" err="1">
                  <a:solidFill>
                    <a:srgbClr val="FFFFFF"/>
                  </a:solidFill>
                  <a:latin typeface="Arial"/>
                  <a:cs typeface="Arial"/>
                </a:rPr>
                <a:t>Универсальный</a:t>
              </a:r>
              <a:r>
                <a:rPr sz="800" spc="-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FFFFFF"/>
                  </a:solidFill>
                  <a:latin typeface="Arial"/>
                  <a:cs typeface="Arial"/>
                </a:rPr>
                <a:t>API</a:t>
              </a:r>
              <a:endParaRPr lang="en-US" sz="800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endParaRPr lang="ru-RU" sz="800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257175" indent="-171450">
                <a:lnSpc>
                  <a:spcPct val="100000"/>
                </a:lnSpc>
                <a:spcBef>
                  <a:spcPts val="100"/>
                </a:spcBef>
                <a:buBlip>
                  <a:blip r:embed="rId3"/>
                </a:buBlip>
                <a:defRPr/>
              </a:pPr>
              <a:r>
                <a:rPr lang="ru-RU" sz="800" dirty="0">
                  <a:solidFill>
                    <a:srgbClr val="FFFFFF"/>
                  </a:solidFill>
                  <a:latin typeface="Arial"/>
                  <a:cs typeface="Arial"/>
                </a:rPr>
                <a:t>Искусственный интеллект (Нейропомощники)</a:t>
              </a:r>
              <a:endParaRPr sz="800" dirty="0">
                <a:latin typeface="Arial"/>
                <a:cs typeface="Arial"/>
              </a:endParaRPr>
            </a:p>
          </p:txBody>
        </p:sp>
      </p:grpSp>
      <p:sp>
        <p:nvSpPr>
          <p:cNvPr id="59" name="object 59"/>
          <p:cNvSpPr/>
          <p:nvPr/>
        </p:nvSpPr>
        <p:spPr bwMode="auto">
          <a:xfrm>
            <a:off x="937252" y="392355"/>
            <a:ext cx="436245" cy="290830"/>
          </a:xfrm>
          <a:custGeom>
            <a:avLst/>
            <a:gdLst/>
            <a:ahLst/>
            <a:cxnLst/>
            <a:rect l="l" t="t" r="r" b="b"/>
            <a:pathLst>
              <a:path w="436244" h="290830" extrusionOk="0">
                <a:moveTo>
                  <a:pt x="290366" y="0"/>
                </a:moveTo>
                <a:lnTo>
                  <a:pt x="284727" y="0"/>
                </a:lnTo>
                <a:lnTo>
                  <a:pt x="279088" y="0"/>
                </a:lnTo>
                <a:lnTo>
                  <a:pt x="273462" y="304"/>
                </a:lnTo>
                <a:lnTo>
                  <a:pt x="267506" y="1562"/>
                </a:lnTo>
                <a:lnTo>
                  <a:pt x="11054" y="45085"/>
                </a:lnTo>
                <a:lnTo>
                  <a:pt x="5139" y="47504"/>
                </a:lnTo>
                <a:lnTo>
                  <a:pt x="1307" y="52212"/>
                </a:lnTo>
                <a:lnTo>
                  <a:pt x="0" y="58211"/>
                </a:lnTo>
                <a:lnTo>
                  <a:pt x="1656" y="64503"/>
                </a:lnTo>
                <a:lnTo>
                  <a:pt x="123780" y="286842"/>
                </a:lnTo>
                <a:lnTo>
                  <a:pt x="129723" y="290296"/>
                </a:lnTo>
                <a:lnTo>
                  <a:pt x="301008" y="290296"/>
                </a:lnTo>
                <a:lnTo>
                  <a:pt x="306964" y="286537"/>
                </a:lnTo>
                <a:lnTo>
                  <a:pt x="434714" y="47904"/>
                </a:lnTo>
                <a:lnTo>
                  <a:pt x="436249" y="41836"/>
                </a:lnTo>
                <a:lnTo>
                  <a:pt x="434993" y="35972"/>
                </a:lnTo>
                <a:lnTo>
                  <a:pt x="431328" y="31223"/>
                </a:lnTo>
                <a:lnTo>
                  <a:pt x="425633" y="28498"/>
                </a:lnTo>
                <a:lnTo>
                  <a:pt x="296004" y="622"/>
                </a:lnTo>
                <a:lnTo>
                  <a:pt x="290366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pic>
        <p:nvPicPr>
          <p:cNvPr id="60" name="object 60"/>
          <p:cNvPicPr/>
          <p:nvPr/>
        </p:nvPicPr>
        <p:blipFill>
          <a:blip r:embed="rId4"/>
          <a:stretch/>
        </p:blipFill>
        <p:spPr bwMode="auto">
          <a:xfrm>
            <a:off x="1095018" y="723040"/>
            <a:ext cx="116957" cy="110282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 bwMode="auto">
          <a:xfrm>
            <a:off x="816157" y="453938"/>
            <a:ext cx="739140" cy="668655"/>
          </a:xfrm>
          <a:custGeom>
            <a:avLst/>
            <a:gdLst/>
            <a:ahLst/>
            <a:cxnLst/>
            <a:rect l="l" t="t" r="r" b="b"/>
            <a:pathLst>
              <a:path w="739140" h="668655" extrusionOk="0">
                <a:moveTo>
                  <a:pt x="42010" y="0"/>
                </a:moveTo>
                <a:lnTo>
                  <a:pt x="1962" y="20955"/>
                </a:lnTo>
                <a:lnTo>
                  <a:pt x="0" y="31741"/>
                </a:lnTo>
                <a:lnTo>
                  <a:pt x="0" y="431016"/>
                </a:lnTo>
                <a:lnTo>
                  <a:pt x="324726" y="662436"/>
                </a:lnTo>
                <a:lnTo>
                  <a:pt x="342539" y="668424"/>
                </a:lnTo>
                <a:lnTo>
                  <a:pt x="351985" y="667676"/>
                </a:lnTo>
                <a:lnTo>
                  <a:pt x="361048" y="664315"/>
                </a:lnTo>
                <a:lnTo>
                  <a:pt x="725855" y="471720"/>
                </a:lnTo>
                <a:lnTo>
                  <a:pt x="730554" y="467338"/>
                </a:lnTo>
                <a:lnTo>
                  <a:pt x="733679" y="462017"/>
                </a:lnTo>
                <a:lnTo>
                  <a:pt x="737133" y="456696"/>
                </a:lnTo>
                <a:lnTo>
                  <a:pt x="739000" y="450117"/>
                </a:lnTo>
                <a:lnTo>
                  <a:pt x="739000" y="44885"/>
                </a:lnTo>
                <a:lnTo>
                  <a:pt x="705447" y="15299"/>
                </a:lnTo>
                <a:lnTo>
                  <a:pt x="696337" y="17915"/>
                </a:lnTo>
                <a:lnTo>
                  <a:pt x="688518" y="23292"/>
                </a:lnTo>
                <a:lnTo>
                  <a:pt x="682637" y="31106"/>
                </a:lnTo>
                <a:lnTo>
                  <a:pt x="432447" y="501476"/>
                </a:lnTo>
                <a:lnTo>
                  <a:pt x="427391" y="508431"/>
                </a:lnTo>
                <a:lnTo>
                  <a:pt x="420897" y="513652"/>
                </a:lnTo>
                <a:lnTo>
                  <a:pt x="413288" y="516935"/>
                </a:lnTo>
                <a:lnTo>
                  <a:pt x="404888" y="518075"/>
                </a:lnTo>
                <a:lnTo>
                  <a:pt x="351345" y="518075"/>
                </a:lnTo>
                <a:lnTo>
                  <a:pt x="64820" y="16082"/>
                </a:lnTo>
                <a:lnTo>
                  <a:pt x="58939" y="8251"/>
                </a:lnTo>
                <a:lnTo>
                  <a:pt x="51120" y="2802"/>
                </a:lnTo>
                <a:lnTo>
                  <a:pt x="42010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sp>
        <p:nvSpPr>
          <p:cNvPr id="58" name="object 58"/>
          <p:cNvSpPr/>
          <p:nvPr/>
        </p:nvSpPr>
        <p:spPr bwMode="auto">
          <a:xfrm>
            <a:off x="27916" y="5203529"/>
            <a:ext cx="11855450" cy="1666875"/>
          </a:xfrm>
          <a:custGeom>
            <a:avLst/>
            <a:gdLst/>
            <a:ahLst/>
            <a:cxnLst/>
            <a:rect l="l" t="t" r="r" b="b"/>
            <a:pathLst>
              <a:path w="11855450" h="1666875" extrusionOk="0">
                <a:moveTo>
                  <a:pt x="304279" y="350812"/>
                </a:moveTo>
                <a:lnTo>
                  <a:pt x="152006" y="262902"/>
                </a:lnTo>
                <a:lnTo>
                  <a:pt x="12" y="350647"/>
                </a:lnTo>
                <a:lnTo>
                  <a:pt x="12" y="526821"/>
                </a:lnTo>
                <a:lnTo>
                  <a:pt x="152006" y="614565"/>
                </a:lnTo>
                <a:lnTo>
                  <a:pt x="304279" y="526656"/>
                </a:lnTo>
                <a:lnTo>
                  <a:pt x="304279" y="350812"/>
                </a:lnTo>
                <a:close/>
              </a:path>
              <a:path w="11855450" h="1666875" extrusionOk="0">
                <a:moveTo>
                  <a:pt x="759929" y="87744"/>
                </a:moveTo>
                <a:lnTo>
                  <a:pt x="607949" y="0"/>
                </a:lnTo>
                <a:lnTo>
                  <a:pt x="455955" y="87744"/>
                </a:lnTo>
                <a:lnTo>
                  <a:pt x="455955" y="263245"/>
                </a:lnTo>
                <a:lnTo>
                  <a:pt x="607949" y="350989"/>
                </a:lnTo>
                <a:lnTo>
                  <a:pt x="759929" y="263245"/>
                </a:lnTo>
                <a:lnTo>
                  <a:pt x="759929" y="87744"/>
                </a:lnTo>
                <a:close/>
              </a:path>
              <a:path w="11855450" h="1666875" extrusionOk="0">
                <a:moveTo>
                  <a:pt x="1367866" y="87744"/>
                </a:moveTo>
                <a:lnTo>
                  <a:pt x="1215885" y="0"/>
                </a:lnTo>
                <a:lnTo>
                  <a:pt x="1063891" y="87744"/>
                </a:lnTo>
                <a:lnTo>
                  <a:pt x="1063891" y="263245"/>
                </a:lnTo>
                <a:lnTo>
                  <a:pt x="1215885" y="350989"/>
                </a:lnTo>
                <a:lnTo>
                  <a:pt x="1367866" y="263245"/>
                </a:lnTo>
                <a:lnTo>
                  <a:pt x="1367866" y="87744"/>
                </a:lnTo>
                <a:close/>
              </a:path>
              <a:path w="11855450" h="1666875" extrusionOk="0">
                <a:moveTo>
                  <a:pt x="11855094" y="877316"/>
                </a:moveTo>
                <a:lnTo>
                  <a:pt x="11854790" y="877138"/>
                </a:lnTo>
                <a:lnTo>
                  <a:pt x="11702821" y="789393"/>
                </a:lnTo>
                <a:lnTo>
                  <a:pt x="11550841" y="877138"/>
                </a:lnTo>
                <a:lnTo>
                  <a:pt x="11398847" y="789393"/>
                </a:lnTo>
                <a:lnTo>
                  <a:pt x="11246866" y="877138"/>
                </a:lnTo>
                <a:lnTo>
                  <a:pt x="11094885" y="789393"/>
                </a:lnTo>
                <a:lnTo>
                  <a:pt x="10942599" y="877316"/>
                </a:lnTo>
                <a:lnTo>
                  <a:pt x="10942599" y="1052804"/>
                </a:lnTo>
                <a:lnTo>
                  <a:pt x="10790911" y="1140383"/>
                </a:lnTo>
                <a:lnTo>
                  <a:pt x="10638930" y="1052639"/>
                </a:lnTo>
                <a:lnTo>
                  <a:pt x="10486936" y="1140383"/>
                </a:lnTo>
                <a:lnTo>
                  <a:pt x="10334955" y="1052639"/>
                </a:lnTo>
                <a:lnTo>
                  <a:pt x="10182974" y="1140383"/>
                </a:lnTo>
                <a:lnTo>
                  <a:pt x="10030993" y="1052639"/>
                </a:lnTo>
                <a:lnTo>
                  <a:pt x="9878720" y="1140548"/>
                </a:lnTo>
                <a:lnTo>
                  <a:pt x="9878720" y="1316050"/>
                </a:lnTo>
                <a:lnTo>
                  <a:pt x="9727019" y="1403629"/>
                </a:lnTo>
                <a:lnTo>
                  <a:pt x="9575038" y="1315885"/>
                </a:lnTo>
                <a:lnTo>
                  <a:pt x="9423044" y="1403629"/>
                </a:lnTo>
                <a:lnTo>
                  <a:pt x="9271063" y="1315885"/>
                </a:lnTo>
                <a:lnTo>
                  <a:pt x="9119083" y="1403629"/>
                </a:lnTo>
                <a:lnTo>
                  <a:pt x="8967394" y="1316050"/>
                </a:lnTo>
                <a:lnTo>
                  <a:pt x="8967394" y="1140548"/>
                </a:lnTo>
                <a:lnTo>
                  <a:pt x="8967114" y="1140383"/>
                </a:lnTo>
                <a:lnTo>
                  <a:pt x="8815121" y="1052639"/>
                </a:lnTo>
                <a:lnTo>
                  <a:pt x="8663127" y="1140383"/>
                </a:lnTo>
                <a:lnTo>
                  <a:pt x="8511146" y="1052639"/>
                </a:lnTo>
                <a:lnTo>
                  <a:pt x="8359153" y="1140383"/>
                </a:lnTo>
                <a:lnTo>
                  <a:pt x="8207172" y="1052639"/>
                </a:lnTo>
                <a:lnTo>
                  <a:pt x="8055191" y="1140383"/>
                </a:lnTo>
                <a:lnTo>
                  <a:pt x="7903210" y="1052639"/>
                </a:lnTo>
                <a:lnTo>
                  <a:pt x="7751216" y="1140383"/>
                </a:lnTo>
                <a:lnTo>
                  <a:pt x="7599235" y="1052639"/>
                </a:lnTo>
                <a:lnTo>
                  <a:pt x="7446962" y="1140548"/>
                </a:lnTo>
                <a:lnTo>
                  <a:pt x="7446962" y="1316050"/>
                </a:lnTo>
                <a:lnTo>
                  <a:pt x="7295261" y="1403629"/>
                </a:lnTo>
                <a:lnTo>
                  <a:pt x="7143572" y="1316050"/>
                </a:lnTo>
                <a:lnTo>
                  <a:pt x="7143572" y="1140548"/>
                </a:lnTo>
                <a:lnTo>
                  <a:pt x="7143293" y="1140383"/>
                </a:lnTo>
                <a:lnTo>
                  <a:pt x="6991591" y="1052804"/>
                </a:lnTo>
                <a:lnTo>
                  <a:pt x="6991591" y="877316"/>
                </a:lnTo>
                <a:lnTo>
                  <a:pt x="6839305" y="789393"/>
                </a:lnTo>
                <a:lnTo>
                  <a:pt x="6687032" y="877316"/>
                </a:lnTo>
                <a:lnTo>
                  <a:pt x="6687032" y="1052804"/>
                </a:lnTo>
                <a:lnTo>
                  <a:pt x="6535344" y="1140383"/>
                </a:lnTo>
                <a:lnTo>
                  <a:pt x="6383363" y="1052639"/>
                </a:lnTo>
                <a:lnTo>
                  <a:pt x="6231369" y="1140383"/>
                </a:lnTo>
                <a:lnTo>
                  <a:pt x="6079388" y="1052639"/>
                </a:lnTo>
                <a:lnTo>
                  <a:pt x="5927407" y="1140383"/>
                </a:lnTo>
                <a:lnTo>
                  <a:pt x="5775426" y="1052639"/>
                </a:lnTo>
                <a:lnTo>
                  <a:pt x="5623141" y="1140548"/>
                </a:lnTo>
                <a:lnTo>
                  <a:pt x="5623141" y="1316050"/>
                </a:lnTo>
                <a:lnTo>
                  <a:pt x="5471452" y="1403629"/>
                </a:lnTo>
                <a:lnTo>
                  <a:pt x="5319471" y="1315885"/>
                </a:lnTo>
                <a:lnTo>
                  <a:pt x="5167477" y="1403629"/>
                </a:lnTo>
                <a:lnTo>
                  <a:pt x="5015496" y="1315885"/>
                </a:lnTo>
                <a:lnTo>
                  <a:pt x="4863516" y="1403629"/>
                </a:lnTo>
                <a:lnTo>
                  <a:pt x="4711535" y="1315885"/>
                </a:lnTo>
                <a:lnTo>
                  <a:pt x="4559541" y="1403629"/>
                </a:lnTo>
                <a:lnTo>
                  <a:pt x="4407560" y="1315885"/>
                </a:lnTo>
                <a:lnTo>
                  <a:pt x="4255579" y="1403629"/>
                </a:lnTo>
                <a:lnTo>
                  <a:pt x="4103586" y="1315885"/>
                </a:lnTo>
                <a:lnTo>
                  <a:pt x="3951605" y="1403629"/>
                </a:lnTo>
                <a:lnTo>
                  <a:pt x="3799624" y="1315885"/>
                </a:lnTo>
                <a:lnTo>
                  <a:pt x="3647630" y="1403629"/>
                </a:lnTo>
                <a:lnTo>
                  <a:pt x="3495941" y="1316050"/>
                </a:lnTo>
                <a:lnTo>
                  <a:pt x="3495941" y="1140548"/>
                </a:lnTo>
                <a:lnTo>
                  <a:pt x="3495662" y="1140383"/>
                </a:lnTo>
                <a:lnTo>
                  <a:pt x="3343668" y="1052639"/>
                </a:lnTo>
                <a:lnTo>
                  <a:pt x="3191675" y="1140383"/>
                </a:lnTo>
                <a:lnTo>
                  <a:pt x="3039986" y="1052804"/>
                </a:lnTo>
                <a:lnTo>
                  <a:pt x="3039986" y="877316"/>
                </a:lnTo>
                <a:lnTo>
                  <a:pt x="3039681" y="877138"/>
                </a:lnTo>
                <a:lnTo>
                  <a:pt x="2888005" y="789559"/>
                </a:lnTo>
                <a:lnTo>
                  <a:pt x="2888005" y="614057"/>
                </a:lnTo>
                <a:lnTo>
                  <a:pt x="2735732" y="526148"/>
                </a:lnTo>
                <a:lnTo>
                  <a:pt x="2583446" y="614057"/>
                </a:lnTo>
                <a:lnTo>
                  <a:pt x="2583446" y="789559"/>
                </a:lnTo>
                <a:lnTo>
                  <a:pt x="2431758" y="877138"/>
                </a:lnTo>
                <a:lnTo>
                  <a:pt x="2279777" y="789393"/>
                </a:lnTo>
                <a:lnTo>
                  <a:pt x="2127796" y="877138"/>
                </a:lnTo>
                <a:lnTo>
                  <a:pt x="1976094" y="789559"/>
                </a:lnTo>
                <a:lnTo>
                  <a:pt x="1976094" y="614057"/>
                </a:lnTo>
                <a:lnTo>
                  <a:pt x="1824113" y="526313"/>
                </a:lnTo>
                <a:lnTo>
                  <a:pt x="1824113" y="350812"/>
                </a:lnTo>
                <a:lnTo>
                  <a:pt x="1671840" y="262902"/>
                </a:lnTo>
                <a:lnTo>
                  <a:pt x="1519567" y="350812"/>
                </a:lnTo>
                <a:lnTo>
                  <a:pt x="1519567" y="526656"/>
                </a:lnTo>
                <a:lnTo>
                  <a:pt x="1671548" y="614400"/>
                </a:lnTo>
                <a:lnTo>
                  <a:pt x="1671548" y="789559"/>
                </a:lnTo>
                <a:lnTo>
                  <a:pt x="1519567" y="877316"/>
                </a:lnTo>
                <a:lnTo>
                  <a:pt x="1519567" y="1052804"/>
                </a:lnTo>
                <a:lnTo>
                  <a:pt x="1367866" y="1140383"/>
                </a:lnTo>
                <a:lnTo>
                  <a:pt x="1216177" y="1052804"/>
                </a:lnTo>
                <a:lnTo>
                  <a:pt x="1216177" y="877316"/>
                </a:lnTo>
                <a:lnTo>
                  <a:pt x="1064196" y="789559"/>
                </a:lnTo>
                <a:lnTo>
                  <a:pt x="1064196" y="614057"/>
                </a:lnTo>
                <a:lnTo>
                  <a:pt x="1063917" y="613892"/>
                </a:lnTo>
                <a:lnTo>
                  <a:pt x="911910" y="526148"/>
                </a:lnTo>
                <a:lnTo>
                  <a:pt x="759929" y="613892"/>
                </a:lnTo>
                <a:lnTo>
                  <a:pt x="607949" y="526148"/>
                </a:lnTo>
                <a:lnTo>
                  <a:pt x="455663" y="614057"/>
                </a:lnTo>
                <a:lnTo>
                  <a:pt x="455663" y="789559"/>
                </a:lnTo>
                <a:lnTo>
                  <a:pt x="303682" y="877316"/>
                </a:lnTo>
                <a:lnTo>
                  <a:pt x="303682" y="1052804"/>
                </a:lnTo>
                <a:lnTo>
                  <a:pt x="151993" y="1140383"/>
                </a:lnTo>
                <a:lnTo>
                  <a:pt x="292" y="1052804"/>
                </a:lnTo>
                <a:lnTo>
                  <a:pt x="292" y="877316"/>
                </a:lnTo>
                <a:lnTo>
                  <a:pt x="0" y="877138"/>
                </a:lnTo>
                <a:lnTo>
                  <a:pt x="0" y="1666875"/>
                </a:lnTo>
                <a:lnTo>
                  <a:pt x="6883222" y="1666875"/>
                </a:lnTo>
                <a:lnTo>
                  <a:pt x="11704587" y="1666532"/>
                </a:lnTo>
                <a:lnTo>
                  <a:pt x="11855094" y="1579638"/>
                </a:lnTo>
                <a:lnTo>
                  <a:pt x="11855094" y="1403794"/>
                </a:lnTo>
                <a:lnTo>
                  <a:pt x="11854815" y="1403629"/>
                </a:lnTo>
                <a:lnTo>
                  <a:pt x="11703114" y="1316050"/>
                </a:lnTo>
                <a:lnTo>
                  <a:pt x="11703114" y="1140891"/>
                </a:lnTo>
                <a:lnTo>
                  <a:pt x="11703990" y="1140383"/>
                </a:lnTo>
                <a:lnTo>
                  <a:pt x="11855094" y="1053147"/>
                </a:lnTo>
                <a:lnTo>
                  <a:pt x="11855094" y="8773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 bwMode="auto">
          <a:xfrm>
            <a:off x="1786928" y="542757"/>
            <a:ext cx="628781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2400" b="1" dirty="0">
                <a:solidFill>
                  <a:srgbClr val="1F3A73"/>
                </a:solidFill>
                <a:latin typeface="Arial"/>
                <a:cs typeface="Arial"/>
              </a:rPr>
              <a:t>МОДУЛИ ПМ ФОРСАЙТ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 bwMode="auto"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 extrusionOk="0">
                <a:moveTo>
                  <a:pt x="0" y="0"/>
                </a:moveTo>
                <a:lnTo>
                  <a:pt x="0" y="6857618"/>
                </a:lnTo>
                <a:lnTo>
                  <a:pt x="0" y="0"/>
                </a:lnTo>
                <a:close/>
              </a:path>
            </a:pathLst>
          </a:custGeom>
          <a:solidFill>
            <a:srgbClr val="B1B1B1">
              <a:alpha val="16998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sp>
        <p:nvSpPr>
          <p:cNvPr id="73" name="object 43"/>
          <p:cNvSpPr txBox="1"/>
          <p:nvPr/>
        </p:nvSpPr>
        <p:spPr bwMode="auto">
          <a:xfrm>
            <a:off x="7033919" y="4454916"/>
            <a:ext cx="109572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175" indent="-171450">
              <a:lnSpc>
                <a:spcPct val="100000"/>
              </a:lnSpc>
              <a:spcBef>
                <a:spcPts val="100"/>
              </a:spcBef>
              <a:buBlip>
                <a:blip r:embed="rId3"/>
              </a:buBlip>
              <a:defRPr/>
            </a:pPr>
            <a:r>
              <a:rPr lang="ru-RU" sz="800">
                <a:solidFill>
                  <a:srgbClr val="FFFFFF"/>
                </a:solidFill>
                <a:latin typeface="Arial"/>
                <a:cs typeface="Arial"/>
              </a:rPr>
              <a:t>Модуль Канбан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Номер слайда 40"/>
          <p:cNvSpPr>
            <a:spLocks noGrp="1"/>
          </p:cNvSpPr>
          <p:nvPr>
            <p:ph type="sldNum" sz="quarter" idx="7"/>
          </p:nvPr>
        </p:nvSpPr>
        <p:spPr bwMode="auto">
          <a:xfrm>
            <a:off x="9075398" y="6408159"/>
            <a:ext cx="2804160" cy="184666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3</a:t>
            </a:fld>
            <a:endParaRPr lang="ru-RU" sz="1200">
              <a:solidFill>
                <a:srgbClr val="0071BE"/>
              </a:solidFill>
            </a:endParaRPr>
          </a:p>
        </p:txBody>
      </p:sp>
      <p:grpSp>
        <p:nvGrpSpPr>
          <p:cNvPr id="83" name="object 6"/>
          <p:cNvGrpSpPr/>
          <p:nvPr/>
        </p:nvGrpSpPr>
        <p:grpSpPr bwMode="auto">
          <a:xfrm>
            <a:off x="10531144" y="360707"/>
            <a:ext cx="1360067" cy="333919"/>
            <a:chOff x="814890" y="739677"/>
            <a:chExt cx="2974340" cy="730250"/>
          </a:xfrm>
        </p:grpSpPr>
        <p:sp>
          <p:nvSpPr>
            <p:cNvPr id="84" name="object 7"/>
            <p:cNvSpPr/>
            <p:nvPr/>
          </p:nvSpPr>
          <p:spPr bwMode="auto">
            <a:xfrm>
              <a:off x="935985" y="739677"/>
              <a:ext cx="436245" cy="290830"/>
            </a:xfrm>
            <a:custGeom>
              <a:avLst/>
              <a:gdLst/>
              <a:ahLst/>
              <a:cxnLst/>
              <a:rect l="l" t="t" r="r" b="b"/>
              <a:pathLst>
                <a:path w="436244" h="290830" extrusionOk="0">
                  <a:moveTo>
                    <a:pt x="290366" y="0"/>
                  </a:moveTo>
                  <a:lnTo>
                    <a:pt x="284727" y="0"/>
                  </a:lnTo>
                  <a:lnTo>
                    <a:pt x="279088" y="0"/>
                  </a:lnTo>
                  <a:lnTo>
                    <a:pt x="273462" y="304"/>
                  </a:lnTo>
                  <a:lnTo>
                    <a:pt x="267506" y="1562"/>
                  </a:lnTo>
                  <a:lnTo>
                    <a:pt x="11054" y="45085"/>
                  </a:lnTo>
                  <a:lnTo>
                    <a:pt x="5139" y="47504"/>
                  </a:lnTo>
                  <a:lnTo>
                    <a:pt x="1307" y="52212"/>
                  </a:lnTo>
                  <a:lnTo>
                    <a:pt x="0" y="58211"/>
                  </a:lnTo>
                  <a:lnTo>
                    <a:pt x="1656" y="64503"/>
                  </a:lnTo>
                  <a:lnTo>
                    <a:pt x="123780" y="286842"/>
                  </a:lnTo>
                  <a:lnTo>
                    <a:pt x="129723" y="290296"/>
                  </a:lnTo>
                  <a:lnTo>
                    <a:pt x="301008" y="290296"/>
                  </a:lnTo>
                  <a:lnTo>
                    <a:pt x="306964" y="286537"/>
                  </a:lnTo>
                  <a:lnTo>
                    <a:pt x="434714" y="47904"/>
                  </a:lnTo>
                  <a:lnTo>
                    <a:pt x="436249" y="41836"/>
                  </a:lnTo>
                  <a:lnTo>
                    <a:pt x="434993" y="35972"/>
                  </a:lnTo>
                  <a:lnTo>
                    <a:pt x="431328" y="31223"/>
                  </a:lnTo>
                  <a:lnTo>
                    <a:pt x="425633" y="28498"/>
                  </a:lnTo>
                  <a:lnTo>
                    <a:pt x="296004" y="622"/>
                  </a:lnTo>
                  <a:lnTo>
                    <a:pt x="290366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85" name="object 8"/>
            <p:cNvPicPr/>
            <p:nvPr/>
          </p:nvPicPr>
          <p:blipFill>
            <a:blip r:embed="rId4"/>
            <a:stretch/>
          </p:blipFill>
          <p:spPr bwMode="auto">
            <a:xfrm>
              <a:off x="1093750" y="1070362"/>
              <a:ext cx="116957" cy="110282"/>
            </a:xfrm>
            <a:prstGeom prst="rect">
              <a:avLst/>
            </a:prstGeom>
          </p:spPr>
        </p:pic>
        <p:sp>
          <p:nvSpPr>
            <p:cNvPr id="90" name="object 9"/>
            <p:cNvSpPr/>
            <p:nvPr/>
          </p:nvSpPr>
          <p:spPr bwMode="auto">
            <a:xfrm>
              <a:off x="814890" y="801260"/>
              <a:ext cx="739140" cy="668655"/>
            </a:xfrm>
            <a:custGeom>
              <a:avLst/>
              <a:gdLst/>
              <a:ahLst/>
              <a:cxnLst/>
              <a:rect l="l" t="t" r="r" b="b"/>
              <a:pathLst>
                <a:path w="739140" h="668655" extrusionOk="0">
                  <a:moveTo>
                    <a:pt x="42010" y="0"/>
                  </a:moveTo>
                  <a:lnTo>
                    <a:pt x="1962" y="20955"/>
                  </a:lnTo>
                  <a:lnTo>
                    <a:pt x="0" y="31741"/>
                  </a:lnTo>
                  <a:lnTo>
                    <a:pt x="0" y="431016"/>
                  </a:lnTo>
                  <a:lnTo>
                    <a:pt x="324726" y="662436"/>
                  </a:lnTo>
                  <a:lnTo>
                    <a:pt x="342539" y="668424"/>
                  </a:lnTo>
                  <a:lnTo>
                    <a:pt x="351985" y="667676"/>
                  </a:lnTo>
                  <a:lnTo>
                    <a:pt x="361048" y="664315"/>
                  </a:lnTo>
                  <a:lnTo>
                    <a:pt x="725855" y="471720"/>
                  </a:lnTo>
                  <a:lnTo>
                    <a:pt x="730554" y="467338"/>
                  </a:lnTo>
                  <a:lnTo>
                    <a:pt x="733679" y="462017"/>
                  </a:lnTo>
                  <a:lnTo>
                    <a:pt x="737133" y="456696"/>
                  </a:lnTo>
                  <a:lnTo>
                    <a:pt x="739000" y="450117"/>
                  </a:lnTo>
                  <a:lnTo>
                    <a:pt x="739000" y="44885"/>
                  </a:lnTo>
                  <a:lnTo>
                    <a:pt x="705447" y="15299"/>
                  </a:lnTo>
                  <a:lnTo>
                    <a:pt x="696337" y="17915"/>
                  </a:lnTo>
                  <a:lnTo>
                    <a:pt x="688518" y="23292"/>
                  </a:lnTo>
                  <a:lnTo>
                    <a:pt x="682637" y="31106"/>
                  </a:lnTo>
                  <a:lnTo>
                    <a:pt x="432447" y="501476"/>
                  </a:lnTo>
                  <a:lnTo>
                    <a:pt x="427391" y="508431"/>
                  </a:lnTo>
                  <a:lnTo>
                    <a:pt x="420897" y="513652"/>
                  </a:lnTo>
                  <a:lnTo>
                    <a:pt x="413288" y="516935"/>
                  </a:lnTo>
                  <a:lnTo>
                    <a:pt x="404888" y="518075"/>
                  </a:lnTo>
                  <a:lnTo>
                    <a:pt x="351345" y="518075"/>
                  </a:lnTo>
                  <a:lnTo>
                    <a:pt x="64820" y="16082"/>
                  </a:lnTo>
                  <a:lnTo>
                    <a:pt x="58939" y="8251"/>
                  </a:lnTo>
                  <a:lnTo>
                    <a:pt x="51120" y="2802"/>
                  </a:lnTo>
                  <a:lnTo>
                    <a:pt x="42010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91" name="object 10"/>
            <p:cNvPicPr/>
            <p:nvPr/>
          </p:nvPicPr>
          <p:blipFill>
            <a:blip r:embed="rId5"/>
            <a:stretch/>
          </p:blipFill>
          <p:spPr bwMode="auto">
            <a:xfrm>
              <a:off x="1798833" y="795643"/>
              <a:ext cx="1989810" cy="314655"/>
            </a:xfrm>
            <a:prstGeom prst="rect">
              <a:avLst/>
            </a:prstGeom>
          </p:spPr>
        </p:pic>
        <p:sp>
          <p:nvSpPr>
            <p:cNvPr id="92" name="object 11"/>
            <p:cNvSpPr/>
            <p:nvPr/>
          </p:nvSpPr>
          <p:spPr bwMode="auto">
            <a:xfrm>
              <a:off x="1798828" y="1165935"/>
              <a:ext cx="1990089" cy="247650"/>
            </a:xfrm>
            <a:custGeom>
              <a:avLst/>
              <a:gdLst/>
              <a:ahLst/>
              <a:cxnLst/>
              <a:rect l="l" t="t" r="r" b="b"/>
              <a:pathLst>
                <a:path w="1990089" h="247650" extrusionOk="0">
                  <a:moveTo>
                    <a:pt x="689622" y="151079"/>
                  </a:moveTo>
                  <a:lnTo>
                    <a:pt x="674395" y="133375"/>
                  </a:lnTo>
                  <a:lnTo>
                    <a:pt x="640715" y="133388"/>
                  </a:lnTo>
                  <a:lnTo>
                    <a:pt x="640715" y="164477"/>
                  </a:lnTo>
                  <a:lnTo>
                    <a:pt x="671804" y="164477"/>
                  </a:lnTo>
                  <a:lnTo>
                    <a:pt x="689622" y="151079"/>
                  </a:lnTo>
                  <a:close/>
                </a:path>
                <a:path w="1990089" h="247650" extrusionOk="0">
                  <a:moveTo>
                    <a:pt x="1989823" y="0"/>
                  </a:moveTo>
                  <a:lnTo>
                    <a:pt x="1392326" y="0"/>
                  </a:lnTo>
                  <a:lnTo>
                    <a:pt x="1392326" y="161290"/>
                  </a:lnTo>
                  <a:lnTo>
                    <a:pt x="1391246" y="163830"/>
                  </a:lnTo>
                  <a:lnTo>
                    <a:pt x="1389468" y="167640"/>
                  </a:lnTo>
                  <a:lnTo>
                    <a:pt x="1386535" y="171450"/>
                  </a:lnTo>
                  <a:lnTo>
                    <a:pt x="1385443" y="172720"/>
                  </a:lnTo>
                  <a:lnTo>
                    <a:pt x="1382610" y="176530"/>
                  </a:lnTo>
                  <a:lnTo>
                    <a:pt x="1343406" y="193040"/>
                  </a:lnTo>
                  <a:lnTo>
                    <a:pt x="1334439" y="194310"/>
                  </a:lnTo>
                  <a:lnTo>
                    <a:pt x="1324140" y="193040"/>
                  </a:lnTo>
                  <a:lnTo>
                    <a:pt x="1285252" y="171450"/>
                  </a:lnTo>
                  <a:lnTo>
                    <a:pt x="1266494" y="129540"/>
                  </a:lnTo>
                  <a:lnTo>
                    <a:pt x="1266240" y="115570"/>
                  </a:lnTo>
                  <a:lnTo>
                    <a:pt x="1269619" y="99060"/>
                  </a:lnTo>
                  <a:lnTo>
                    <a:pt x="1296111" y="64770"/>
                  </a:lnTo>
                  <a:lnTo>
                    <a:pt x="1301064" y="60960"/>
                  </a:lnTo>
                  <a:lnTo>
                    <a:pt x="1304734" y="59690"/>
                  </a:lnTo>
                  <a:lnTo>
                    <a:pt x="1315237" y="55880"/>
                  </a:lnTo>
                  <a:lnTo>
                    <a:pt x="1324610" y="53340"/>
                  </a:lnTo>
                  <a:lnTo>
                    <a:pt x="1347939" y="53340"/>
                  </a:lnTo>
                  <a:lnTo>
                    <a:pt x="1356156" y="55880"/>
                  </a:lnTo>
                  <a:lnTo>
                    <a:pt x="1362011" y="57150"/>
                  </a:lnTo>
                  <a:lnTo>
                    <a:pt x="1365161" y="59690"/>
                  </a:lnTo>
                  <a:lnTo>
                    <a:pt x="1368894" y="60960"/>
                  </a:lnTo>
                  <a:lnTo>
                    <a:pt x="1375079" y="63500"/>
                  </a:lnTo>
                  <a:lnTo>
                    <a:pt x="1386103" y="74930"/>
                  </a:lnTo>
                  <a:lnTo>
                    <a:pt x="1389037" y="80010"/>
                  </a:lnTo>
                  <a:lnTo>
                    <a:pt x="1390764" y="82550"/>
                  </a:lnTo>
                  <a:lnTo>
                    <a:pt x="1366113" y="100330"/>
                  </a:lnTo>
                  <a:lnTo>
                    <a:pt x="1365072" y="97790"/>
                  </a:lnTo>
                  <a:lnTo>
                    <a:pt x="1362748" y="92710"/>
                  </a:lnTo>
                  <a:lnTo>
                    <a:pt x="1353553" y="85090"/>
                  </a:lnTo>
                  <a:lnTo>
                    <a:pt x="1349362" y="83820"/>
                  </a:lnTo>
                  <a:lnTo>
                    <a:pt x="1340586" y="81280"/>
                  </a:lnTo>
                  <a:lnTo>
                    <a:pt x="1328051" y="81280"/>
                  </a:lnTo>
                  <a:lnTo>
                    <a:pt x="1320965" y="82550"/>
                  </a:lnTo>
                  <a:lnTo>
                    <a:pt x="1304290" y="95250"/>
                  </a:lnTo>
                  <a:lnTo>
                    <a:pt x="1301381" y="105410"/>
                  </a:lnTo>
                  <a:lnTo>
                    <a:pt x="1300619" y="107950"/>
                  </a:lnTo>
                  <a:lnTo>
                    <a:pt x="1299222" y="113030"/>
                  </a:lnTo>
                  <a:lnTo>
                    <a:pt x="1297432" y="120650"/>
                  </a:lnTo>
                  <a:lnTo>
                    <a:pt x="1300175" y="137160"/>
                  </a:lnTo>
                  <a:lnTo>
                    <a:pt x="1325105" y="165100"/>
                  </a:lnTo>
                  <a:lnTo>
                    <a:pt x="1346746" y="165100"/>
                  </a:lnTo>
                  <a:lnTo>
                    <a:pt x="1361516" y="154940"/>
                  </a:lnTo>
                  <a:lnTo>
                    <a:pt x="1364919" y="148590"/>
                  </a:lnTo>
                  <a:lnTo>
                    <a:pt x="1366113" y="146050"/>
                  </a:lnTo>
                  <a:lnTo>
                    <a:pt x="1392326" y="161290"/>
                  </a:lnTo>
                  <a:lnTo>
                    <a:pt x="1392326" y="0"/>
                  </a:lnTo>
                  <a:lnTo>
                    <a:pt x="1256614" y="0"/>
                  </a:lnTo>
                  <a:lnTo>
                    <a:pt x="1256614" y="165100"/>
                  </a:lnTo>
                  <a:lnTo>
                    <a:pt x="1256614" y="193040"/>
                  </a:lnTo>
                  <a:lnTo>
                    <a:pt x="1159052" y="193040"/>
                  </a:lnTo>
                  <a:lnTo>
                    <a:pt x="1159052" y="53340"/>
                  </a:lnTo>
                  <a:lnTo>
                    <a:pt x="1254861" y="53340"/>
                  </a:lnTo>
                  <a:lnTo>
                    <a:pt x="1254861" y="82550"/>
                  </a:lnTo>
                  <a:lnTo>
                    <a:pt x="1191120" y="82550"/>
                  </a:lnTo>
                  <a:lnTo>
                    <a:pt x="1191120" y="109220"/>
                  </a:lnTo>
                  <a:lnTo>
                    <a:pt x="1245857" y="109220"/>
                  </a:lnTo>
                  <a:lnTo>
                    <a:pt x="1245857" y="134620"/>
                  </a:lnTo>
                  <a:lnTo>
                    <a:pt x="1191120" y="134620"/>
                  </a:lnTo>
                  <a:lnTo>
                    <a:pt x="1191120" y="165100"/>
                  </a:lnTo>
                  <a:lnTo>
                    <a:pt x="1256614" y="165100"/>
                  </a:lnTo>
                  <a:lnTo>
                    <a:pt x="1256614" y="0"/>
                  </a:lnTo>
                  <a:lnTo>
                    <a:pt x="1132459" y="0"/>
                  </a:lnTo>
                  <a:lnTo>
                    <a:pt x="1132459" y="53340"/>
                  </a:lnTo>
                  <a:lnTo>
                    <a:pt x="1132459" y="193040"/>
                  </a:lnTo>
                  <a:lnTo>
                    <a:pt x="1100391" y="193040"/>
                  </a:lnTo>
                  <a:lnTo>
                    <a:pt x="1100391" y="135890"/>
                  </a:lnTo>
                  <a:lnTo>
                    <a:pt x="1045070" y="135890"/>
                  </a:lnTo>
                  <a:lnTo>
                    <a:pt x="1045070" y="193040"/>
                  </a:lnTo>
                  <a:lnTo>
                    <a:pt x="1012990" y="193040"/>
                  </a:lnTo>
                  <a:lnTo>
                    <a:pt x="1012990" y="53340"/>
                  </a:lnTo>
                  <a:lnTo>
                    <a:pt x="1045070" y="53340"/>
                  </a:lnTo>
                  <a:lnTo>
                    <a:pt x="1045070" y="107950"/>
                  </a:lnTo>
                  <a:lnTo>
                    <a:pt x="1100391" y="107950"/>
                  </a:lnTo>
                  <a:lnTo>
                    <a:pt x="1100391" y="53340"/>
                  </a:lnTo>
                  <a:lnTo>
                    <a:pt x="1132459" y="53340"/>
                  </a:lnTo>
                  <a:lnTo>
                    <a:pt x="1132459" y="0"/>
                  </a:lnTo>
                  <a:lnTo>
                    <a:pt x="992695" y="0"/>
                  </a:lnTo>
                  <a:lnTo>
                    <a:pt x="992695" y="160020"/>
                  </a:lnTo>
                  <a:lnTo>
                    <a:pt x="991031" y="165100"/>
                  </a:lnTo>
                  <a:lnTo>
                    <a:pt x="989812" y="167640"/>
                  </a:lnTo>
                  <a:lnTo>
                    <a:pt x="988809" y="170180"/>
                  </a:lnTo>
                  <a:lnTo>
                    <a:pt x="987158" y="173990"/>
                  </a:lnTo>
                  <a:lnTo>
                    <a:pt x="979690" y="182880"/>
                  </a:lnTo>
                  <a:lnTo>
                    <a:pt x="963663" y="190500"/>
                  </a:lnTo>
                  <a:lnTo>
                    <a:pt x="957605" y="191770"/>
                  </a:lnTo>
                  <a:lnTo>
                    <a:pt x="946264" y="194310"/>
                  </a:lnTo>
                  <a:lnTo>
                    <a:pt x="940676" y="194310"/>
                  </a:lnTo>
                  <a:lnTo>
                    <a:pt x="936739" y="193040"/>
                  </a:lnTo>
                  <a:lnTo>
                    <a:pt x="924775" y="193040"/>
                  </a:lnTo>
                  <a:lnTo>
                    <a:pt x="889812" y="175260"/>
                  </a:lnTo>
                  <a:lnTo>
                    <a:pt x="883564" y="166370"/>
                  </a:lnTo>
                  <a:lnTo>
                    <a:pt x="907618" y="151130"/>
                  </a:lnTo>
                  <a:lnTo>
                    <a:pt x="909243" y="153670"/>
                  </a:lnTo>
                  <a:lnTo>
                    <a:pt x="912190" y="157480"/>
                  </a:lnTo>
                  <a:lnTo>
                    <a:pt x="920216" y="163830"/>
                  </a:lnTo>
                  <a:lnTo>
                    <a:pt x="923302" y="165100"/>
                  </a:lnTo>
                  <a:lnTo>
                    <a:pt x="925652" y="165100"/>
                  </a:lnTo>
                  <a:lnTo>
                    <a:pt x="928674" y="166370"/>
                  </a:lnTo>
                  <a:lnTo>
                    <a:pt x="932878" y="167640"/>
                  </a:lnTo>
                  <a:lnTo>
                    <a:pt x="941603" y="167640"/>
                  </a:lnTo>
                  <a:lnTo>
                    <a:pt x="944791" y="166370"/>
                  </a:lnTo>
                  <a:lnTo>
                    <a:pt x="948740" y="166370"/>
                  </a:lnTo>
                  <a:lnTo>
                    <a:pt x="960031" y="153670"/>
                  </a:lnTo>
                  <a:lnTo>
                    <a:pt x="960005" y="151130"/>
                  </a:lnTo>
                  <a:lnTo>
                    <a:pt x="959980" y="146050"/>
                  </a:lnTo>
                  <a:lnTo>
                    <a:pt x="958583" y="143510"/>
                  </a:lnTo>
                  <a:lnTo>
                    <a:pt x="957770" y="142240"/>
                  </a:lnTo>
                  <a:lnTo>
                    <a:pt x="957351" y="140970"/>
                  </a:lnTo>
                  <a:lnTo>
                    <a:pt x="956729" y="140970"/>
                  </a:lnTo>
                  <a:lnTo>
                    <a:pt x="953744" y="137160"/>
                  </a:lnTo>
                  <a:lnTo>
                    <a:pt x="948029" y="134620"/>
                  </a:lnTo>
                  <a:lnTo>
                    <a:pt x="920711" y="134620"/>
                  </a:lnTo>
                  <a:lnTo>
                    <a:pt x="920711" y="110490"/>
                  </a:lnTo>
                  <a:lnTo>
                    <a:pt x="943241" y="110490"/>
                  </a:lnTo>
                  <a:lnTo>
                    <a:pt x="949845" y="109220"/>
                  </a:lnTo>
                  <a:lnTo>
                    <a:pt x="956995" y="100330"/>
                  </a:lnTo>
                  <a:lnTo>
                    <a:pt x="956513" y="96520"/>
                  </a:lnTo>
                  <a:lnTo>
                    <a:pt x="956195" y="93980"/>
                  </a:lnTo>
                  <a:lnTo>
                    <a:pt x="955662" y="90170"/>
                  </a:lnTo>
                  <a:lnTo>
                    <a:pt x="953947" y="87630"/>
                  </a:lnTo>
                  <a:lnTo>
                    <a:pt x="949756" y="82550"/>
                  </a:lnTo>
                  <a:lnTo>
                    <a:pt x="940803" y="81280"/>
                  </a:lnTo>
                  <a:lnTo>
                    <a:pt x="930122" y="81280"/>
                  </a:lnTo>
                  <a:lnTo>
                    <a:pt x="906627" y="96520"/>
                  </a:lnTo>
                  <a:lnTo>
                    <a:pt x="883361" y="80010"/>
                  </a:lnTo>
                  <a:lnTo>
                    <a:pt x="903998" y="60960"/>
                  </a:lnTo>
                  <a:lnTo>
                    <a:pt x="908189" y="58420"/>
                  </a:lnTo>
                  <a:lnTo>
                    <a:pt x="910971" y="57150"/>
                  </a:lnTo>
                  <a:lnTo>
                    <a:pt x="913307" y="57150"/>
                  </a:lnTo>
                  <a:lnTo>
                    <a:pt x="916266" y="55880"/>
                  </a:lnTo>
                  <a:lnTo>
                    <a:pt x="919772" y="54610"/>
                  </a:lnTo>
                  <a:lnTo>
                    <a:pt x="927722" y="53340"/>
                  </a:lnTo>
                  <a:lnTo>
                    <a:pt x="934440" y="53340"/>
                  </a:lnTo>
                  <a:lnTo>
                    <a:pt x="939965" y="52070"/>
                  </a:lnTo>
                  <a:lnTo>
                    <a:pt x="944626" y="53340"/>
                  </a:lnTo>
                  <a:lnTo>
                    <a:pt x="953897" y="54610"/>
                  </a:lnTo>
                  <a:lnTo>
                    <a:pt x="961478" y="55880"/>
                  </a:lnTo>
                  <a:lnTo>
                    <a:pt x="964095" y="57150"/>
                  </a:lnTo>
                  <a:lnTo>
                    <a:pt x="966063" y="58420"/>
                  </a:lnTo>
                  <a:lnTo>
                    <a:pt x="968781" y="58420"/>
                  </a:lnTo>
                  <a:lnTo>
                    <a:pt x="973404" y="60960"/>
                  </a:lnTo>
                  <a:lnTo>
                    <a:pt x="979081" y="67310"/>
                  </a:lnTo>
                  <a:lnTo>
                    <a:pt x="982827" y="71120"/>
                  </a:lnTo>
                  <a:lnTo>
                    <a:pt x="988580" y="86360"/>
                  </a:lnTo>
                  <a:lnTo>
                    <a:pt x="987488" y="93980"/>
                  </a:lnTo>
                  <a:lnTo>
                    <a:pt x="986751" y="97790"/>
                  </a:lnTo>
                  <a:lnTo>
                    <a:pt x="986396" y="100330"/>
                  </a:lnTo>
                  <a:lnTo>
                    <a:pt x="985227" y="106680"/>
                  </a:lnTo>
                  <a:lnTo>
                    <a:pt x="976058" y="118110"/>
                  </a:lnTo>
                  <a:lnTo>
                    <a:pt x="970902" y="120650"/>
                  </a:lnTo>
                  <a:lnTo>
                    <a:pt x="968425" y="120650"/>
                  </a:lnTo>
                  <a:lnTo>
                    <a:pt x="971054" y="121920"/>
                  </a:lnTo>
                  <a:lnTo>
                    <a:pt x="975753" y="123190"/>
                  </a:lnTo>
                  <a:lnTo>
                    <a:pt x="985380" y="130810"/>
                  </a:lnTo>
                  <a:lnTo>
                    <a:pt x="987920" y="135890"/>
                  </a:lnTo>
                  <a:lnTo>
                    <a:pt x="989088" y="138430"/>
                  </a:lnTo>
                  <a:lnTo>
                    <a:pt x="990409" y="140970"/>
                  </a:lnTo>
                  <a:lnTo>
                    <a:pt x="992212" y="146050"/>
                  </a:lnTo>
                  <a:lnTo>
                    <a:pt x="992695" y="160020"/>
                  </a:lnTo>
                  <a:lnTo>
                    <a:pt x="992695" y="0"/>
                  </a:lnTo>
                  <a:lnTo>
                    <a:pt x="862444" y="0"/>
                  </a:lnTo>
                  <a:lnTo>
                    <a:pt x="862444" y="53340"/>
                  </a:lnTo>
                  <a:lnTo>
                    <a:pt x="862444" y="193040"/>
                  </a:lnTo>
                  <a:lnTo>
                    <a:pt x="830389" y="193040"/>
                  </a:lnTo>
                  <a:lnTo>
                    <a:pt x="830389" y="100330"/>
                  </a:lnTo>
                  <a:lnTo>
                    <a:pt x="771334" y="193040"/>
                  </a:lnTo>
                  <a:lnTo>
                    <a:pt x="740638" y="193040"/>
                  </a:lnTo>
                  <a:lnTo>
                    <a:pt x="740638" y="53340"/>
                  </a:lnTo>
                  <a:lnTo>
                    <a:pt x="772706" y="53340"/>
                  </a:lnTo>
                  <a:lnTo>
                    <a:pt x="772706" y="147320"/>
                  </a:lnTo>
                  <a:lnTo>
                    <a:pt x="832535" y="53340"/>
                  </a:lnTo>
                  <a:lnTo>
                    <a:pt x="862444" y="53340"/>
                  </a:lnTo>
                  <a:lnTo>
                    <a:pt x="862444" y="0"/>
                  </a:lnTo>
                  <a:lnTo>
                    <a:pt x="722909" y="0"/>
                  </a:lnTo>
                  <a:lnTo>
                    <a:pt x="722909" y="158750"/>
                  </a:lnTo>
                  <a:lnTo>
                    <a:pt x="719823" y="167640"/>
                  </a:lnTo>
                  <a:lnTo>
                    <a:pt x="679183" y="193040"/>
                  </a:lnTo>
                  <a:lnTo>
                    <a:pt x="608660" y="193040"/>
                  </a:lnTo>
                  <a:lnTo>
                    <a:pt x="608660" y="53340"/>
                  </a:lnTo>
                  <a:lnTo>
                    <a:pt x="711504" y="53340"/>
                  </a:lnTo>
                  <a:lnTo>
                    <a:pt x="711504" y="81280"/>
                  </a:lnTo>
                  <a:lnTo>
                    <a:pt x="640727" y="81280"/>
                  </a:lnTo>
                  <a:lnTo>
                    <a:pt x="640727" y="109220"/>
                  </a:lnTo>
                  <a:lnTo>
                    <a:pt x="679145" y="109220"/>
                  </a:lnTo>
                  <a:lnTo>
                    <a:pt x="687031" y="110490"/>
                  </a:lnTo>
                  <a:lnTo>
                    <a:pt x="690829" y="110490"/>
                  </a:lnTo>
                  <a:lnTo>
                    <a:pt x="694055" y="111760"/>
                  </a:lnTo>
                  <a:lnTo>
                    <a:pt x="697509" y="111760"/>
                  </a:lnTo>
                  <a:lnTo>
                    <a:pt x="704316" y="114300"/>
                  </a:lnTo>
                  <a:lnTo>
                    <a:pt x="712139" y="121920"/>
                  </a:lnTo>
                  <a:lnTo>
                    <a:pt x="716572" y="125730"/>
                  </a:lnTo>
                  <a:lnTo>
                    <a:pt x="722261" y="139700"/>
                  </a:lnTo>
                  <a:lnTo>
                    <a:pt x="722693" y="151130"/>
                  </a:lnTo>
                  <a:lnTo>
                    <a:pt x="722909" y="158750"/>
                  </a:lnTo>
                  <a:lnTo>
                    <a:pt x="722909" y="0"/>
                  </a:lnTo>
                  <a:lnTo>
                    <a:pt x="0" y="0"/>
                  </a:lnTo>
                  <a:lnTo>
                    <a:pt x="0" y="247650"/>
                  </a:lnTo>
                  <a:lnTo>
                    <a:pt x="1989823" y="247650"/>
                  </a:lnTo>
                  <a:lnTo>
                    <a:pt x="1989823" y="194310"/>
                  </a:lnTo>
                  <a:lnTo>
                    <a:pt x="1989823" y="146050"/>
                  </a:lnTo>
                  <a:lnTo>
                    <a:pt x="1989823" y="100330"/>
                  </a:lnTo>
                  <a:lnTo>
                    <a:pt x="1989823" y="53340"/>
                  </a:lnTo>
                  <a:lnTo>
                    <a:pt x="1989823" y="52070"/>
                  </a:lnTo>
                  <a:lnTo>
                    <a:pt x="1989823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 bwMode="auto">
          <a:xfrm>
            <a:off x="812358" y="6286312"/>
            <a:ext cx="10623937" cy="369332"/>
            <a:chOff x="812358" y="6286312"/>
            <a:chExt cx="10623937" cy="369332"/>
          </a:xfrm>
        </p:grpSpPr>
        <p:grpSp>
          <p:nvGrpSpPr>
            <p:cNvPr id="77" name="Группа 76"/>
            <p:cNvGrpSpPr/>
            <p:nvPr/>
          </p:nvGrpSpPr>
          <p:grpSpPr bwMode="auto">
            <a:xfrm>
              <a:off x="812358" y="6370820"/>
              <a:ext cx="2322282" cy="276999"/>
              <a:chOff x="812358" y="6370820"/>
              <a:chExt cx="2322282" cy="276999"/>
            </a:xfrm>
          </p:grpSpPr>
          <p:sp>
            <p:nvSpPr>
              <p:cNvPr id="78" name="TextBox 77"/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79" name="Picture 2" descr="Проектная ПРАКТИКА"/>
              <p:cNvPicPr>
                <a:picLocks noChangeAspect="1" noChangeArrowheads="1"/>
              </p:cNvPicPr>
              <p:nvPr/>
            </p:nvPicPr>
            <p:blipFill>
              <a:blip r:embed="rId6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87" name="Группа 86"/>
            <p:cNvGrpSpPr/>
            <p:nvPr/>
          </p:nvGrpSpPr>
          <p:grpSpPr bwMode="auto">
            <a:xfrm>
              <a:off x="5672109" y="6286312"/>
              <a:ext cx="2181264" cy="369332"/>
              <a:chOff x="5138709" y="6286312"/>
              <a:chExt cx="2181264" cy="369332"/>
            </a:xfrm>
          </p:grpSpPr>
          <p:sp>
            <p:nvSpPr>
              <p:cNvPr id="88" name="Прямоугольник 87"/>
              <p:cNvSpPr/>
              <p:nvPr/>
            </p:nvSpPr>
            <p:spPr bwMode="auto">
              <a:xfrm>
                <a:off x="5228909" y="6286312"/>
                <a:ext cx="2091064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89" name="Рисунок 88" descr="Телефонная трубка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  <p:grpSp>
          <p:nvGrpSpPr>
            <p:cNvPr id="93" name="Группа 92"/>
            <p:cNvGrpSpPr/>
            <p:nvPr/>
          </p:nvGrpSpPr>
          <p:grpSpPr bwMode="auto">
            <a:xfrm>
              <a:off x="9797422" y="6352401"/>
              <a:ext cx="1638873" cy="276999"/>
              <a:chOff x="9797422" y="6352401"/>
              <a:chExt cx="1638873" cy="276999"/>
            </a:xfrm>
          </p:grpSpPr>
          <p:sp>
            <p:nvSpPr>
              <p:cNvPr id="94" name="TextBox 93"/>
              <p:cNvSpPr txBox="1"/>
              <p:nvPr/>
            </p:nvSpPr>
            <p:spPr bwMode="auto">
              <a:xfrm>
                <a:off x="9955249" y="6352401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95" name="Рисунок 94" descr="Земля"/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9797422" y="6387065"/>
                <a:ext cx="192338" cy="19233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5427" y="297314"/>
            <a:ext cx="3481773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ПАНЕЛИ</a:t>
            </a:r>
            <a:r>
              <a:rPr sz="2400" b="1" spc="-100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</a:t>
            </a:r>
            <a:r>
              <a:rPr sz="2400" b="1" spc="-565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b="1" spc="-20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ЛИЧНЫЕ</a:t>
            </a:r>
            <a:r>
              <a:rPr sz="2400" b="1" spc="-15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КАБИНЕТЫ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6870" y="2055919"/>
            <a:ext cx="5005773" cy="102079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93047" y="218947"/>
            <a:ext cx="5311140" cy="6392291"/>
            <a:chOff x="6893047" y="218947"/>
            <a:chExt cx="5311140" cy="6392291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5236" y="218947"/>
              <a:ext cx="5286763" cy="33070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4492" y="300228"/>
              <a:ext cx="5207507" cy="29687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3047" y="3255391"/>
              <a:ext cx="5311140" cy="33558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4492" y="3409256"/>
              <a:ext cx="5207507" cy="2970263"/>
            </a:xfrm>
            <a:prstGeom prst="rect">
              <a:avLst/>
            </a:prstGeom>
          </p:spPr>
        </p:pic>
      </p:grpSp>
      <p:sp>
        <p:nvSpPr>
          <p:cNvPr id="10" name="object 19">
            <a:extLst>
              <a:ext uri="{FF2B5EF4-FFF2-40B4-BE49-F238E27FC236}">
                <a16:creationId xmlns:a16="http://schemas.microsoft.com/office/drawing/2014/main" id="{FBA310DA-A1F3-4A03-9ADE-A3A42FEA4536}"/>
              </a:ext>
            </a:extLst>
          </p:cNvPr>
          <p:cNvSpPr/>
          <p:nvPr/>
        </p:nvSpPr>
        <p:spPr>
          <a:xfrm flipH="1" flipV="1">
            <a:off x="850383" y="1788128"/>
            <a:ext cx="463923" cy="535581"/>
          </a:xfrm>
          <a:custGeom>
            <a:avLst/>
            <a:gdLst/>
            <a:ahLst/>
            <a:cxnLst/>
            <a:rect l="l" t="t" r="r" b="b"/>
            <a:pathLst>
              <a:path w="1430654" h="1651635">
                <a:moveTo>
                  <a:pt x="715048" y="0"/>
                </a:moveTo>
                <a:lnTo>
                  <a:pt x="0" y="412838"/>
                </a:lnTo>
                <a:lnTo>
                  <a:pt x="0" y="1238516"/>
                </a:lnTo>
                <a:lnTo>
                  <a:pt x="715048" y="1651342"/>
                </a:lnTo>
                <a:lnTo>
                  <a:pt x="1430108" y="1238516"/>
                </a:lnTo>
                <a:lnTo>
                  <a:pt x="1430108" y="412838"/>
                </a:lnTo>
                <a:lnTo>
                  <a:pt x="715048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137B1D28-585A-45A4-910C-4270CDB94234}"/>
              </a:ext>
            </a:extLst>
          </p:cNvPr>
          <p:cNvSpPr/>
          <p:nvPr/>
        </p:nvSpPr>
        <p:spPr>
          <a:xfrm flipH="1" flipV="1">
            <a:off x="850383" y="3006357"/>
            <a:ext cx="463923" cy="535581"/>
          </a:xfrm>
          <a:custGeom>
            <a:avLst/>
            <a:gdLst/>
            <a:ahLst/>
            <a:cxnLst/>
            <a:rect l="l" t="t" r="r" b="b"/>
            <a:pathLst>
              <a:path w="1430654" h="1651635">
                <a:moveTo>
                  <a:pt x="715048" y="0"/>
                </a:moveTo>
                <a:lnTo>
                  <a:pt x="0" y="412838"/>
                </a:lnTo>
                <a:lnTo>
                  <a:pt x="0" y="1238516"/>
                </a:lnTo>
                <a:lnTo>
                  <a:pt x="715048" y="1651342"/>
                </a:lnTo>
                <a:lnTo>
                  <a:pt x="1430108" y="1238516"/>
                </a:lnTo>
                <a:lnTo>
                  <a:pt x="1430108" y="412838"/>
                </a:lnTo>
                <a:lnTo>
                  <a:pt x="715048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9CEACEE5-2875-475B-A71F-38AED20B2DEB}"/>
              </a:ext>
            </a:extLst>
          </p:cNvPr>
          <p:cNvSpPr/>
          <p:nvPr/>
        </p:nvSpPr>
        <p:spPr>
          <a:xfrm flipH="1" flipV="1">
            <a:off x="850383" y="4248189"/>
            <a:ext cx="463923" cy="535581"/>
          </a:xfrm>
          <a:custGeom>
            <a:avLst/>
            <a:gdLst/>
            <a:ahLst/>
            <a:cxnLst/>
            <a:rect l="l" t="t" r="r" b="b"/>
            <a:pathLst>
              <a:path w="1430654" h="1651635">
                <a:moveTo>
                  <a:pt x="715048" y="0"/>
                </a:moveTo>
                <a:lnTo>
                  <a:pt x="0" y="412838"/>
                </a:lnTo>
                <a:lnTo>
                  <a:pt x="0" y="1238516"/>
                </a:lnTo>
                <a:lnTo>
                  <a:pt x="715048" y="1651342"/>
                </a:lnTo>
                <a:lnTo>
                  <a:pt x="1430108" y="1238516"/>
                </a:lnTo>
                <a:lnTo>
                  <a:pt x="1430108" y="412838"/>
                </a:lnTo>
                <a:lnTo>
                  <a:pt x="715048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B137B127-8A78-4025-8C17-42CAF8A85684}"/>
              </a:ext>
            </a:extLst>
          </p:cNvPr>
          <p:cNvSpPr/>
          <p:nvPr/>
        </p:nvSpPr>
        <p:spPr>
          <a:xfrm flipH="1" flipV="1">
            <a:off x="850383" y="3627273"/>
            <a:ext cx="463923" cy="535581"/>
          </a:xfrm>
          <a:custGeom>
            <a:avLst/>
            <a:gdLst/>
            <a:ahLst/>
            <a:cxnLst/>
            <a:rect l="l" t="t" r="r" b="b"/>
            <a:pathLst>
              <a:path w="1430654" h="1651635">
                <a:moveTo>
                  <a:pt x="715048" y="0"/>
                </a:moveTo>
                <a:lnTo>
                  <a:pt x="0" y="412838"/>
                </a:lnTo>
                <a:lnTo>
                  <a:pt x="0" y="1238516"/>
                </a:lnTo>
                <a:lnTo>
                  <a:pt x="715048" y="1651342"/>
                </a:lnTo>
                <a:lnTo>
                  <a:pt x="1430108" y="1238516"/>
                </a:lnTo>
                <a:lnTo>
                  <a:pt x="1430108" y="412838"/>
                </a:lnTo>
                <a:lnTo>
                  <a:pt x="715048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7507497-58A0-4496-8EF1-D9B3FFD67CD2}"/>
              </a:ext>
            </a:extLst>
          </p:cNvPr>
          <p:cNvSpPr/>
          <p:nvPr/>
        </p:nvSpPr>
        <p:spPr>
          <a:xfrm>
            <a:off x="1651569" y="4997218"/>
            <a:ext cx="4028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>
              <a:lnSpc>
                <a:spcPct val="100000"/>
              </a:lnSpc>
              <a:tabLst>
                <a:tab pos="134620" algn="l"/>
              </a:tabLst>
            </a:pPr>
            <a:r>
              <a:rPr lang="ru-RU" sz="1600" spc="2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</a:t>
            </a:r>
            <a:r>
              <a:rPr lang="ru-RU" sz="1600" spc="-1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</a:t>
            </a:r>
            <a:r>
              <a:rPr lang="ru-RU" sz="1600" spc="-1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spc="-1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</a:t>
            </a:r>
            <a:r>
              <a:rPr lang="ru-RU" sz="1600" spc="-1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8471393-3A68-4D99-B0A7-66D6F0D73E71}"/>
              </a:ext>
            </a:extLst>
          </p:cNvPr>
          <p:cNvSpPr/>
          <p:nvPr/>
        </p:nvSpPr>
        <p:spPr>
          <a:xfrm>
            <a:off x="1651569" y="4190545"/>
            <a:ext cx="4494812" cy="59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186690">
              <a:lnSpc>
                <a:spcPct val="101899"/>
              </a:lnSpc>
              <a:tabLst>
                <a:tab pos="134620" algn="l"/>
              </a:tabLst>
            </a:pPr>
            <a:r>
              <a:rPr lang="ru-RU" sz="1600" spc="1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</a:t>
            </a:r>
            <a:r>
              <a:rPr lang="ru-RU" sz="1600" spc="-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любого</a:t>
            </a:r>
            <a:r>
              <a:rPr lang="ru-RU" sz="1600" spc="-4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устройства</a:t>
            </a:r>
            <a:r>
              <a:rPr lang="ru-RU" sz="1600" spc="1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ru-RU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любой </a:t>
            </a:r>
            <a:r>
              <a:rPr lang="ru-RU" sz="1600" spc="-3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lang="ru-RU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3533A64-8F6F-4D67-95AA-BDB8A15F4C05}"/>
              </a:ext>
            </a:extLst>
          </p:cNvPr>
          <p:cNvSpPr/>
          <p:nvPr/>
        </p:nvSpPr>
        <p:spPr>
          <a:xfrm>
            <a:off x="1651569" y="3626310"/>
            <a:ext cx="3258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>
              <a:lnSpc>
                <a:spcPct val="100000"/>
              </a:lnSpc>
              <a:tabLst>
                <a:tab pos="134620" algn="l"/>
              </a:tabLst>
            </a:pPr>
            <a:r>
              <a:rPr lang="ru-RU" sz="1600" spc="1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Гибкая</a:t>
            </a:r>
            <a:r>
              <a:rPr lang="ru-RU" sz="1600" spc="-1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настройка</a:t>
            </a:r>
            <a:r>
              <a:rPr lang="ru-RU" sz="1600" spc="-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прав</a:t>
            </a:r>
            <a:r>
              <a:rPr lang="ru-RU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доступа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B060581-ECDD-4C0E-9862-EB035F9B0E9B}"/>
              </a:ext>
            </a:extLst>
          </p:cNvPr>
          <p:cNvSpPr/>
          <p:nvPr/>
        </p:nvSpPr>
        <p:spPr>
          <a:xfrm>
            <a:off x="1651569" y="3062075"/>
            <a:ext cx="3794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>
              <a:lnSpc>
                <a:spcPct val="100000"/>
              </a:lnSpc>
              <a:tabLst>
                <a:tab pos="134620" algn="l"/>
              </a:tabLst>
            </a:pPr>
            <a:r>
              <a:rPr lang="ru-RU" sz="1600" spc="2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Индивидуальная</a:t>
            </a:r>
            <a:r>
              <a:rPr lang="ru-RU" sz="1600" spc="-1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настройка</a:t>
            </a:r>
            <a:r>
              <a:rPr lang="ru-RU" sz="1600" spc="-5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F3D64EB-DAF4-4579-ADF0-DC685DDDEE71}"/>
              </a:ext>
            </a:extLst>
          </p:cNvPr>
          <p:cNvSpPr/>
          <p:nvPr/>
        </p:nvSpPr>
        <p:spPr>
          <a:xfrm>
            <a:off x="1651569" y="1753084"/>
            <a:ext cx="5085929" cy="1096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>
              <a:lnSpc>
                <a:spcPct val="101899"/>
              </a:lnSpc>
              <a:spcBef>
                <a:spcPts val="80"/>
              </a:spcBef>
              <a:tabLst>
                <a:tab pos="134620" algn="l"/>
              </a:tabLst>
            </a:pPr>
            <a:r>
              <a:rPr lang="ru-RU" sz="1600" spc="20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область информации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600" spc="15" dirty="0">
                <a:latin typeface="Arial" panose="020B0604020202020204" pitchFamily="34" charset="0"/>
                <a:cs typeface="Arial" panose="020B0604020202020204" pitchFamily="34" charset="0"/>
              </a:rPr>
              <a:t>систем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 организации отображается </a:t>
            </a:r>
            <a:r>
              <a:rPr lang="ru-RU" sz="1600" spc="15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spc="25" dirty="0">
                <a:latin typeface="Arial" panose="020B0604020202020204" pitchFamily="34" charset="0"/>
                <a:cs typeface="Arial" panose="020B0604020202020204" pitchFamily="34" charset="0"/>
              </a:rPr>
              <a:t>помощью </a:t>
            </a:r>
            <a:r>
              <a:rPr lang="ru-RU"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виджетов</a:t>
            </a: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latin typeface="Arial" panose="020B0604020202020204" pitchFamily="34" charset="0"/>
                <a:cs typeface="Arial" panose="020B0604020202020204" pitchFamily="34" charset="0"/>
              </a:rPr>
              <a:t>демонстрирует</a:t>
            </a: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проблемные </a:t>
            </a:r>
            <a:r>
              <a:rPr lang="ru-RU" sz="1600" spc="-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стороны</a:t>
            </a:r>
            <a:r>
              <a:rPr lang="ru-RU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latin typeface="Arial" panose="020B0604020202020204" pitchFamily="34" charset="0"/>
                <a:cs typeface="Arial" panose="020B0604020202020204" pitchFamily="34" charset="0"/>
              </a:rPr>
              <a:t>той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5" dirty="0">
                <a:latin typeface="Arial" panose="020B0604020202020204" pitchFamily="34" charset="0"/>
                <a:cs typeface="Arial" panose="020B0604020202020204" pitchFamily="34" charset="0"/>
              </a:rPr>
              <a:t>иной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25" dirty="0">
                <a:latin typeface="Arial" panose="020B0604020202020204" pitchFamily="34" charset="0"/>
                <a:cs typeface="Arial" panose="020B0604020202020204" pitchFamily="34" charset="0"/>
              </a:rPr>
              <a:t>сферы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1733">
            <a:extLst>
              <a:ext uri="{FF2B5EF4-FFF2-40B4-BE49-F238E27FC236}">
                <a16:creationId xmlns:a16="http://schemas.microsoft.com/office/drawing/2014/main" id="{A4BEA386-B724-494D-A55B-393663196C47}"/>
              </a:ext>
            </a:extLst>
          </p:cNvPr>
          <p:cNvGrpSpPr/>
          <p:nvPr/>
        </p:nvGrpSpPr>
        <p:grpSpPr>
          <a:xfrm>
            <a:off x="952615" y="1936219"/>
            <a:ext cx="259458" cy="239398"/>
            <a:chOff x="11583988" y="2873375"/>
            <a:chExt cx="307975" cy="284163"/>
          </a:xfrm>
          <a:solidFill>
            <a:schemeClr val="bg1"/>
          </a:solidFill>
        </p:grpSpPr>
        <p:sp>
          <p:nvSpPr>
            <p:cNvPr id="50" name="Freeform 686">
              <a:extLst>
                <a:ext uri="{FF2B5EF4-FFF2-40B4-BE49-F238E27FC236}">
                  <a16:creationId xmlns:a16="http://schemas.microsoft.com/office/drawing/2014/main" id="{99C0FE51-BA66-4472-A7A4-282BCED7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3363" y="3125788"/>
              <a:ext cx="149225" cy="31750"/>
            </a:xfrm>
            <a:custGeom>
              <a:avLst/>
              <a:gdLst>
                <a:gd name="T0" fmla="*/ 399 w 1685"/>
                <a:gd name="T1" fmla="*/ 0 h 353"/>
                <a:gd name="T2" fmla="*/ 1291 w 1685"/>
                <a:gd name="T3" fmla="*/ 0 h 353"/>
                <a:gd name="T4" fmla="*/ 1307 w 1685"/>
                <a:gd name="T5" fmla="*/ 21 h 353"/>
                <a:gd name="T6" fmla="*/ 1326 w 1685"/>
                <a:gd name="T7" fmla="*/ 41 h 353"/>
                <a:gd name="T8" fmla="*/ 1348 w 1685"/>
                <a:gd name="T9" fmla="*/ 61 h 353"/>
                <a:gd name="T10" fmla="*/ 1373 w 1685"/>
                <a:gd name="T11" fmla="*/ 80 h 353"/>
                <a:gd name="T12" fmla="*/ 1401 w 1685"/>
                <a:gd name="T13" fmla="*/ 98 h 353"/>
                <a:gd name="T14" fmla="*/ 1434 w 1685"/>
                <a:gd name="T15" fmla="*/ 114 h 353"/>
                <a:gd name="T16" fmla="*/ 1470 w 1685"/>
                <a:gd name="T17" fmla="*/ 128 h 353"/>
                <a:gd name="T18" fmla="*/ 1510 w 1685"/>
                <a:gd name="T19" fmla="*/ 141 h 353"/>
                <a:gd name="T20" fmla="*/ 1555 w 1685"/>
                <a:gd name="T21" fmla="*/ 152 h 353"/>
                <a:gd name="T22" fmla="*/ 1605 w 1685"/>
                <a:gd name="T23" fmla="*/ 160 h 353"/>
                <a:gd name="T24" fmla="*/ 1588 w 1685"/>
                <a:gd name="T25" fmla="*/ 160 h 353"/>
                <a:gd name="T26" fmla="*/ 1610 w 1685"/>
                <a:gd name="T27" fmla="*/ 162 h 353"/>
                <a:gd name="T28" fmla="*/ 1631 w 1685"/>
                <a:gd name="T29" fmla="*/ 169 h 353"/>
                <a:gd name="T30" fmla="*/ 1649 w 1685"/>
                <a:gd name="T31" fmla="*/ 181 h 353"/>
                <a:gd name="T32" fmla="*/ 1664 w 1685"/>
                <a:gd name="T33" fmla="*/ 196 h 353"/>
                <a:gd name="T34" fmla="*/ 1676 w 1685"/>
                <a:gd name="T35" fmla="*/ 214 h 353"/>
                <a:gd name="T36" fmla="*/ 1682 w 1685"/>
                <a:gd name="T37" fmla="*/ 234 h 353"/>
                <a:gd name="T38" fmla="*/ 1685 w 1685"/>
                <a:gd name="T39" fmla="*/ 256 h 353"/>
                <a:gd name="T40" fmla="*/ 1682 w 1685"/>
                <a:gd name="T41" fmla="*/ 278 h 353"/>
                <a:gd name="T42" fmla="*/ 1676 w 1685"/>
                <a:gd name="T43" fmla="*/ 298 h 353"/>
                <a:gd name="T44" fmla="*/ 1664 w 1685"/>
                <a:gd name="T45" fmla="*/ 316 h 353"/>
                <a:gd name="T46" fmla="*/ 1649 w 1685"/>
                <a:gd name="T47" fmla="*/ 332 h 353"/>
                <a:gd name="T48" fmla="*/ 1631 w 1685"/>
                <a:gd name="T49" fmla="*/ 342 h 353"/>
                <a:gd name="T50" fmla="*/ 1610 w 1685"/>
                <a:gd name="T51" fmla="*/ 349 h 353"/>
                <a:gd name="T52" fmla="*/ 1588 w 1685"/>
                <a:gd name="T53" fmla="*/ 353 h 353"/>
                <a:gd name="T54" fmla="*/ 97 w 1685"/>
                <a:gd name="T55" fmla="*/ 353 h 353"/>
                <a:gd name="T56" fmla="*/ 75 w 1685"/>
                <a:gd name="T57" fmla="*/ 349 h 353"/>
                <a:gd name="T58" fmla="*/ 54 w 1685"/>
                <a:gd name="T59" fmla="*/ 342 h 353"/>
                <a:gd name="T60" fmla="*/ 36 w 1685"/>
                <a:gd name="T61" fmla="*/ 332 h 353"/>
                <a:gd name="T62" fmla="*/ 22 w 1685"/>
                <a:gd name="T63" fmla="*/ 316 h 353"/>
                <a:gd name="T64" fmla="*/ 10 w 1685"/>
                <a:gd name="T65" fmla="*/ 298 h 353"/>
                <a:gd name="T66" fmla="*/ 3 w 1685"/>
                <a:gd name="T67" fmla="*/ 278 h 353"/>
                <a:gd name="T68" fmla="*/ 0 w 1685"/>
                <a:gd name="T69" fmla="*/ 256 h 353"/>
                <a:gd name="T70" fmla="*/ 3 w 1685"/>
                <a:gd name="T71" fmla="*/ 234 h 353"/>
                <a:gd name="T72" fmla="*/ 10 w 1685"/>
                <a:gd name="T73" fmla="*/ 214 h 353"/>
                <a:gd name="T74" fmla="*/ 22 w 1685"/>
                <a:gd name="T75" fmla="*/ 196 h 353"/>
                <a:gd name="T76" fmla="*/ 36 w 1685"/>
                <a:gd name="T77" fmla="*/ 181 h 353"/>
                <a:gd name="T78" fmla="*/ 54 w 1685"/>
                <a:gd name="T79" fmla="*/ 169 h 353"/>
                <a:gd name="T80" fmla="*/ 75 w 1685"/>
                <a:gd name="T81" fmla="*/ 162 h 353"/>
                <a:gd name="T82" fmla="*/ 97 w 1685"/>
                <a:gd name="T83" fmla="*/ 160 h 353"/>
                <a:gd name="T84" fmla="*/ 86 w 1685"/>
                <a:gd name="T85" fmla="*/ 160 h 353"/>
                <a:gd name="T86" fmla="*/ 136 w 1685"/>
                <a:gd name="T87" fmla="*/ 152 h 353"/>
                <a:gd name="T88" fmla="*/ 180 w 1685"/>
                <a:gd name="T89" fmla="*/ 141 h 353"/>
                <a:gd name="T90" fmla="*/ 221 w 1685"/>
                <a:gd name="T91" fmla="*/ 128 h 353"/>
                <a:gd name="T92" fmla="*/ 257 w 1685"/>
                <a:gd name="T93" fmla="*/ 114 h 353"/>
                <a:gd name="T94" fmla="*/ 289 w 1685"/>
                <a:gd name="T95" fmla="*/ 98 h 353"/>
                <a:gd name="T96" fmla="*/ 318 w 1685"/>
                <a:gd name="T97" fmla="*/ 80 h 353"/>
                <a:gd name="T98" fmla="*/ 343 w 1685"/>
                <a:gd name="T99" fmla="*/ 61 h 353"/>
                <a:gd name="T100" fmla="*/ 364 w 1685"/>
                <a:gd name="T101" fmla="*/ 41 h 353"/>
                <a:gd name="T102" fmla="*/ 384 w 1685"/>
                <a:gd name="T103" fmla="*/ 21 h 353"/>
                <a:gd name="T104" fmla="*/ 399 w 1685"/>
                <a:gd name="T10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85" h="353">
                  <a:moveTo>
                    <a:pt x="399" y="0"/>
                  </a:moveTo>
                  <a:lnTo>
                    <a:pt x="1291" y="0"/>
                  </a:lnTo>
                  <a:lnTo>
                    <a:pt x="1307" y="21"/>
                  </a:lnTo>
                  <a:lnTo>
                    <a:pt x="1326" y="41"/>
                  </a:lnTo>
                  <a:lnTo>
                    <a:pt x="1348" y="61"/>
                  </a:lnTo>
                  <a:lnTo>
                    <a:pt x="1373" y="80"/>
                  </a:lnTo>
                  <a:lnTo>
                    <a:pt x="1401" y="98"/>
                  </a:lnTo>
                  <a:lnTo>
                    <a:pt x="1434" y="114"/>
                  </a:lnTo>
                  <a:lnTo>
                    <a:pt x="1470" y="128"/>
                  </a:lnTo>
                  <a:lnTo>
                    <a:pt x="1510" y="141"/>
                  </a:lnTo>
                  <a:lnTo>
                    <a:pt x="1555" y="152"/>
                  </a:lnTo>
                  <a:lnTo>
                    <a:pt x="1605" y="160"/>
                  </a:lnTo>
                  <a:lnTo>
                    <a:pt x="1588" y="160"/>
                  </a:lnTo>
                  <a:lnTo>
                    <a:pt x="1610" y="162"/>
                  </a:lnTo>
                  <a:lnTo>
                    <a:pt x="1631" y="169"/>
                  </a:lnTo>
                  <a:lnTo>
                    <a:pt x="1649" y="181"/>
                  </a:lnTo>
                  <a:lnTo>
                    <a:pt x="1664" y="196"/>
                  </a:lnTo>
                  <a:lnTo>
                    <a:pt x="1676" y="214"/>
                  </a:lnTo>
                  <a:lnTo>
                    <a:pt x="1682" y="234"/>
                  </a:lnTo>
                  <a:lnTo>
                    <a:pt x="1685" y="256"/>
                  </a:lnTo>
                  <a:lnTo>
                    <a:pt x="1682" y="278"/>
                  </a:lnTo>
                  <a:lnTo>
                    <a:pt x="1676" y="298"/>
                  </a:lnTo>
                  <a:lnTo>
                    <a:pt x="1664" y="316"/>
                  </a:lnTo>
                  <a:lnTo>
                    <a:pt x="1649" y="332"/>
                  </a:lnTo>
                  <a:lnTo>
                    <a:pt x="1631" y="342"/>
                  </a:lnTo>
                  <a:lnTo>
                    <a:pt x="1610" y="349"/>
                  </a:lnTo>
                  <a:lnTo>
                    <a:pt x="1588" y="353"/>
                  </a:lnTo>
                  <a:lnTo>
                    <a:pt x="97" y="353"/>
                  </a:lnTo>
                  <a:lnTo>
                    <a:pt x="75" y="349"/>
                  </a:lnTo>
                  <a:lnTo>
                    <a:pt x="54" y="342"/>
                  </a:lnTo>
                  <a:lnTo>
                    <a:pt x="36" y="332"/>
                  </a:lnTo>
                  <a:lnTo>
                    <a:pt x="22" y="316"/>
                  </a:lnTo>
                  <a:lnTo>
                    <a:pt x="10" y="298"/>
                  </a:lnTo>
                  <a:lnTo>
                    <a:pt x="3" y="278"/>
                  </a:lnTo>
                  <a:lnTo>
                    <a:pt x="0" y="256"/>
                  </a:lnTo>
                  <a:lnTo>
                    <a:pt x="3" y="234"/>
                  </a:lnTo>
                  <a:lnTo>
                    <a:pt x="10" y="214"/>
                  </a:lnTo>
                  <a:lnTo>
                    <a:pt x="22" y="196"/>
                  </a:lnTo>
                  <a:lnTo>
                    <a:pt x="36" y="181"/>
                  </a:lnTo>
                  <a:lnTo>
                    <a:pt x="54" y="169"/>
                  </a:lnTo>
                  <a:lnTo>
                    <a:pt x="75" y="162"/>
                  </a:lnTo>
                  <a:lnTo>
                    <a:pt x="97" y="160"/>
                  </a:lnTo>
                  <a:lnTo>
                    <a:pt x="86" y="160"/>
                  </a:lnTo>
                  <a:lnTo>
                    <a:pt x="136" y="152"/>
                  </a:lnTo>
                  <a:lnTo>
                    <a:pt x="180" y="141"/>
                  </a:lnTo>
                  <a:lnTo>
                    <a:pt x="221" y="128"/>
                  </a:lnTo>
                  <a:lnTo>
                    <a:pt x="257" y="114"/>
                  </a:lnTo>
                  <a:lnTo>
                    <a:pt x="289" y="98"/>
                  </a:lnTo>
                  <a:lnTo>
                    <a:pt x="318" y="80"/>
                  </a:lnTo>
                  <a:lnTo>
                    <a:pt x="343" y="61"/>
                  </a:lnTo>
                  <a:lnTo>
                    <a:pt x="364" y="41"/>
                  </a:lnTo>
                  <a:lnTo>
                    <a:pt x="384" y="21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687">
              <a:extLst>
                <a:ext uri="{FF2B5EF4-FFF2-40B4-BE49-F238E27FC236}">
                  <a16:creationId xmlns:a16="http://schemas.microsoft.com/office/drawing/2014/main" id="{0E55C80E-3878-4A3C-A072-804A78E042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71301" y="2914650"/>
              <a:ext cx="133350" cy="131763"/>
            </a:xfrm>
            <a:custGeom>
              <a:avLst/>
              <a:gdLst>
                <a:gd name="T0" fmla="*/ 678 w 1521"/>
                <a:gd name="T1" fmla="*/ 399 h 1510"/>
                <a:gd name="T2" fmla="*/ 555 w 1521"/>
                <a:gd name="T3" fmla="*/ 452 h 1510"/>
                <a:gd name="T4" fmla="*/ 461 w 1521"/>
                <a:gd name="T5" fmla="*/ 543 h 1510"/>
                <a:gd name="T6" fmla="*/ 406 w 1521"/>
                <a:gd name="T7" fmla="*/ 659 h 1510"/>
                <a:gd name="T8" fmla="*/ 395 w 1521"/>
                <a:gd name="T9" fmla="*/ 790 h 1510"/>
                <a:gd name="T10" fmla="*/ 434 w 1521"/>
                <a:gd name="T11" fmla="*/ 921 h 1510"/>
                <a:gd name="T12" fmla="*/ 513 w 1521"/>
                <a:gd name="T13" fmla="*/ 1024 h 1510"/>
                <a:gd name="T14" fmla="*/ 623 w 1521"/>
                <a:gd name="T15" fmla="*/ 1092 h 1510"/>
                <a:gd name="T16" fmla="*/ 751 w 1521"/>
                <a:gd name="T17" fmla="*/ 1119 h 1510"/>
                <a:gd name="T18" fmla="*/ 887 w 1521"/>
                <a:gd name="T19" fmla="*/ 1096 h 1510"/>
                <a:gd name="T20" fmla="*/ 1001 w 1521"/>
                <a:gd name="T21" fmla="*/ 1029 h 1510"/>
                <a:gd name="T22" fmla="*/ 1082 w 1521"/>
                <a:gd name="T23" fmla="*/ 929 h 1510"/>
                <a:gd name="T24" fmla="*/ 1123 w 1521"/>
                <a:gd name="T25" fmla="*/ 806 h 1510"/>
                <a:gd name="T26" fmla="*/ 1118 w 1521"/>
                <a:gd name="T27" fmla="*/ 672 h 1510"/>
                <a:gd name="T28" fmla="*/ 1065 w 1521"/>
                <a:gd name="T29" fmla="*/ 550 h 1510"/>
                <a:gd name="T30" fmla="*/ 974 w 1521"/>
                <a:gd name="T31" fmla="*/ 458 h 1510"/>
                <a:gd name="T32" fmla="*/ 856 w 1521"/>
                <a:gd name="T33" fmla="*/ 402 h 1510"/>
                <a:gd name="T34" fmla="*/ 687 w 1521"/>
                <a:gd name="T35" fmla="*/ 0 h 1510"/>
                <a:gd name="T36" fmla="*/ 859 w 1521"/>
                <a:gd name="T37" fmla="*/ 8 h 1510"/>
                <a:gd name="T38" fmla="*/ 884 w 1521"/>
                <a:gd name="T39" fmla="*/ 45 h 1510"/>
                <a:gd name="T40" fmla="*/ 1013 w 1521"/>
                <a:gd name="T41" fmla="*/ 222 h 1510"/>
                <a:gd name="T42" fmla="*/ 1194 w 1521"/>
                <a:gd name="T43" fmla="*/ 159 h 1510"/>
                <a:gd name="T44" fmla="*/ 1237 w 1521"/>
                <a:gd name="T45" fmla="*/ 163 h 1510"/>
                <a:gd name="T46" fmla="*/ 1348 w 1521"/>
                <a:gd name="T47" fmla="*/ 272 h 1510"/>
                <a:gd name="T48" fmla="*/ 1364 w 1521"/>
                <a:gd name="T49" fmla="*/ 313 h 1510"/>
                <a:gd name="T50" fmla="*/ 1271 w 1521"/>
                <a:gd name="T51" fmla="*/ 458 h 1510"/>
                <a:gd name="T52" fmla="*/ 1333 w 1521"/>
                <a:gd name="T53" fmla="*/ 609 h 1510"/>
                <a:gd name="T54" fmla="*/ 1502 w 1521"/>
                <a:gd name="T55" fmla="*/ 647 h 1510"/>
                <a:gd name="T56" fmla="*/ 1521 w 1521"/>
                <a:gd name="T57" fmla="*/ 686 h 1510"/>
                <a:gd name="T58" fmla="*/ 1512 w 1521"/>
                <a:gd name="T59" fmla="*/ 856 h 1510"/>
                <a:gd name="T60" fmla="*/ 1475 w 1521"/>
                <a:gd name="T61" fmla="*/ 881 h 1510"/>
                <a:gd name="T62" fmla="*/ 1295 w 1521"/>
                <a:gd name="T63" fmla="*/ 1007 h 1510"/>
                <a:gd name="T64" fmla="*/ 1358 w 1521"/>
                <a:gd name="T65" fmla="*/ 1185 h 1510"/>
                <a:gd name="T66" fmla="*/ 1355 w 1521"/>
                <a:gd name="T67" fmla="*/ 1228 h 1510"/>
                <a:gd name="T68" fmla="*/ 1232 w 1521"/>
                <a:gd name="T69" fmla="*/ 1348 h 1510"/>
                <a:gd name="T70" fmla="*/ 1188 w 1521"/>
                <a:gd name="T71" fmla="*/ 1352 h 1510"/>
                <a:gd name="T72" fmla="*/ 1010 w 1521"/>
                <a:gd name="T73" fmla="*/ 1288 h 1510"/>
                <a:gd name="T74" fmla="*/ 882 w 1521"/>
                <a:gd name="T75" fmla="*/ 1465 h 1510"/>
                <a:gd name="T76" fmla="*/ 856 w 1521"/>
                <a:gd name="T77" fmla="*/ 1501 h 1510"/>
                <a:gd name="T78" fmla="*/ 685 w 1521"/>
                <a:gd name="T79" fmla="*/ 1510 h 1510"/>
                <a:gd name="T80" fmla="*/ 645 w 1521"/>
                <a:gd name="T81" fmla="*/ 1491 h 1510"/>
                <a:gd name="T82" fmla="*/ 609 w 1521"/>
                <a:gd name="T83" fmla="*/ 1324 h 1510"/>
                <a:gd name="T84" fmla="*/ 459 w 1521"/>
                <a:gd name="T85" fmla="*/ 1262 h 1510"/>
                <a:gd name="T86" fmla="*/ 313 w 1521"/>
                <a:gd name="T87" fmla="*/ 1355 h 1510"/>
                <a:gd name="T88" fmla="*/ 272 w 1521"/>
                <a:gd name="T89" fmla="*/ 1339 h 1510"/>
                <a:gd name="T90" fmla="*/ 164 w 1521"/>
                <a:gd name="T91" fmla="*/ 1227 h 1510"/>
                <a:gd name="T92" fmla="*/ 160 w 1521"/>
                <a:gd name="T93" fmla="*/ 1184 h 1510"/>
                <a:gd name="T94" fmla="*/ 226 w 1521"/>
                <a:gd name="T95" fmla="*/ 1007 h 1510"/>
                <a:gd name="T96" fmla="*/ 46 w 1521"/>
                <a:gd name="T97" fmla="*/ 879 h 1510"/>
                <a:gd name="T98" fmla="*/ 9 w 1521"/>
                <a:gd name="T99" fmla="*/ 854 h 1510"/>
                <a:gd name="T100" fmla="*/ 0 w 1521"/>
                <a:gd name="T101" fmla="*/ 684 h 1510"/>
                <a:gd name="T102" fmla="*/ 18 w 1521"/>
                <a:gd name="T103" fmla="*/ 643 h 1510"/>
                <a:gd name="T104" fmla="*/ 186 w 1521"/>
                <a:gd name="T105" fmla="*/ 607 h 1510"/>
                <a:gd name="T106" fmla="*/ 249 w 1521"/>
                <a:gd name="T107" fmla="*/ 456 h 1510"/>
                <a:gd name="T108" fmla="*/ 155 w 1521"/>
                <a:gd name="T109" fmla="*/ 310 h 1510"/>
                <a:gd name="T110" fmla="*/ 170 w 1521"/>
                <a:gd name="T111" fmla="*/ 269 h 1510"/>
                <a:gd name="T112" fmla="*/ 284 w 1521"/>
                <a:gd name="T113" fmla="*/ 162 h 1510"/>
                <a:gd name="T114" fmla="*/ 327 w 1521"/>
                <a:gd name="T115" fmla="*/ 158 h 1510"/>
                <a:gd name="T116" fmla="*/ 504 w 1521"/>
                <a:gd name="T117" fmla="*/ 223 h 1510"/>
                <a:gd name="T118" fmla="*/ 633 w 1521"/>
                <a:gd name="T119" fmla="*/ 44 h 1510"/>
                <a:gd name="T120" fmla="*/ 658 w 1521"/>
                <a:gd name="T121" fmla="*/ 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21" h="1510">
                  <a:moveTo>
                    <a:pt x="769" y="389"/>
                  </a:moveTo>
                  <a:lnTo>
                    <a:pt x="724" y="391"/>
                  </a:lnTo>
                  <a:lnTo>
                    <a:pt x="678" y="399"/>
                  </a:lnTo>
                  <a:lnTo>
                    <a:pt x="634" y="411"/>
                  </a:lnTo>
                  <a:lnTo>
                    <a:pt x="593" y="429"/>
                  </a:lnTo>
                  <a:lnTo>
                    <a:pt x="555" y="452"/>
                  </a:lnTo>
                  <a:lnTo>
                    <a:pt x="520" y="479"/>
                  </a:lnTo>
                  <a:lnTo>
                    <a:pt x="489" y="509"/>
                  </a:lnTo>
                  <a:lnTo>
                    <a:pt x="461" y="543"/>
                  </a:lnTo>
                  <a:lnTo>
                    <a:pt x="438" y="579"/>
                  </a:lnTo>
                  <a:lnTo>
                    <a:pt x="420" y="618"/>
                  </a:lnTo>
                  <a:lnTo>
                    <a:pt x="406" y="659"/>
                  </a:lnTo>
                  <a:lnTo>
                    <a:pt x="397" y="702"/>
                  </a:lnTo>
                  <a:lnTo>
                    <a:pt x="394" y="746"/>
                  </a:lnTo>
                  <a:lnTo>
                    <a:pt x="395" y="790"/>
                  </a:lnTo>
                  <a:lnTo>
                    <a:pt x="402" y="835"/>
                  </a:lnTo>
                  <a:lnTo>
                    <a:pt x="416" y="880"/>
                  </a:lnTo>
                  <a:lnTo>
                    <a:pt x="434" y="921"/>
                  </a:lnTo>
                  <a:lnTo>
                    <a:pt x="456" y="958"/>
                  </a:lnTo>
                  <a:lnTo>
                    <a:pt x="483" y="993"/>
                  </a:lnTo>
                  <a:lnTo>
                    <a:pt x="513" y="1024"/>
                  </a:lnTo>
                  <a:lnTo>
                    <a:pt x="547" y="1051"/>
                  </a:lnTo>
                  <a:lnTo>
                    <a:pt x="584" y="1074"/>
                  </a:lnTo>
                  <a:lnTo>
                    <a:pt x="623" y="1092"/>
                  </a:lnTo>
                  <a:lnTo>
                    <a:pt x="665" y="1107"/>
                  </a:lnTo>
                  <a:lnTo>
                    <a:pt x="708" y="1115"/>
                  </a:lnTo>
                  <a:lnTo>
                    <a:pt x="751" y="1119"/>
                  </a:lnTo>
                  <a:lnTo>
                    <a:pt x="797" y="1117"/>
                  </a:lnTo>
                  <a:lnTo>
                    <a:pt x="842" y="1110"/>
                  </a:lnTo>
                  <a:lnTo>
                    <a:pt x="887" y="1096"/>
                  </a:lnTo>
                  <a:lnTo>
                    <a:pt x="928" y="1078"/>
                  </a:lnTo>
                  <a:lnTo>
                    <a:pt x="966" y="1056"/>
                  </a:lnTo>
                  <a:lnTo>
                    <a:pt x="1001" y="1029"/>
                  </a:lnTo>
                  <a:lnTo>
                    <a:pt x="1032" y="1000"/>
                  </a:lnTo>
                  <a:lnTo>
                    <a:pt x="1059" y="966"/>
                  </a:lnTo>
                  <a:lnTo>
                    <a:pt x="1082" y="929"/>
                  </a:lnTo>
                  <a:lnTo>
                    <a:pt x="1101" y="890"/>
                  </a:lnTo>
                  <a:lnTo>
                    <a:pt x="1114" y="849"/>
                  </a:lnTo>
                  <a:lnTo>
                    <a:pt x="1123" y="806"/>
                  </a:lnTo>
                  <a:lnTo>
                    <a:pt x="1127" y="763"/>
                  </a:lnTo>
                  <a:lnTo>
                    <a:pt x="1125" y="718"/>
                  </a:lnTo>
                  <a:lnTo>
                    <a:pt x="1118" y="672"/>
                  </a:lnTo>
                  <a:lnTo>
                    <a:pt x="1105" y="629"/>
                  </a:lnTo>
                  <a:lnTo>
                    <a:pt x="1087" y="588"/>
                  </a:lnTo>
                  <a:lnTo>
                    <a:pt x="1065" y="550"/>
                  </a:lnTo>
                  <a:lnTo>
                    <a:pt x="1037" y="515"/>
                  </a:lnTo>
                  <a:lnTo>
                    <a:pt x="1007" y="484"/>
                  </a:lnTo>
                  <a:lnTo>
                    <a:pt x="974" y="458"/>
                  </a:lnTo>
                  <a:lnTo>
                    <a:pt x="937" y="434"/>
                  </a:lnTo>
                  <a:lnTo>
                    <a:pt x="897" y="416"/>
                  </a:lnTo>
                  <a:lnTo>
                    <a:pt x="856" y="402"/>
                  </a:lnTo>
                  <a:lnTo>
                    <a:pt x="813" y="393"/>
                  </a:lnTo>
                  <a:lnTo>
                    <a:pt x="769" y="389"/>
                  </a:lnTo>
                  <a:close/>
                  <a:moveTo>
                    <a:pt x="687" y="0"/>
                  </a:moveTo>
                  <a:lnTo>
                    <a:pt x="830" y="0"/>
                  </a:lnTo>
                  <a:lnTo>
                    <a:pt x="845" y="2"/>
                  </a:lnTo>
                  <a:lnTo>
                    <a:pt x="859" y="8"/>
                  </a:lnTo>
                  <a:lnTo>
                    <a:pt x="870" y="18"/>
                  </a:lnTo>
                  <a:lnTo>
                    <a:pt x="878" y="30"/>
                  </a:lnTo>
                  <a:lnTo>
                    <a:pt x="884" y="45"/>
                  </a:lnTo>
                  <a:lnTo>
                    <a:pt x="906" y="184"/>
                  </a:lnTo>
                  <a:lnTo>
                    <a:pt x="961" y="201"/>
                  </a:lnTo>
                  <a:lnTo>
                    <a:pt x="1013" y="222"/>
                  </a:lnTo>
                  <a:lnTo>
                    <a:pt x="1063" y="248"/>
                  </a:lnTo>
                  <a:lnTo>
                    <a:pt x="1180" y="166"/>
                  </a:lnTo>
                  <a:lnTo>
                    <a:pt x="1194" y="159"/>
                  </a:lnTo>
                  <a:lnTo>
                    <a:pt x="1209" y="157"/>
                  </a:lnTo>
                  <a:lnTo>
                    <a:pt x="1223" y="158"/>
                  </a:lnTo>
                  <a:lnTo>
                    <a:pt x="1237" y="163"/>
                  </a:lnTo>
                  <a:lnTo>
                    <a:pt x="1250" y="172"/>
                  </a:lnTo>
                  <a:lnTo>
                    <a:pt x="1298" y="222"/>
                  </a:lnTo>
                  <a:lnTo>
                    <a:pt x="1348" y="272"/>
                  </a:lnTo>
                  <a:lnTo>
                    <a:pt x="1358" y="284"/>
                  </a:lnTo>
                  <a:lnTo>
                    <a:pt x="1363" y="299"/>
                  </a:lnTo>
                  <a:lnTo>
                    <a:pt x="1364" y="313"/>
                  </a:lnTo>
                  <a:lnTo>
                    <a:pt x="1361" y="328"/>
                  </a:lnTo>
                  <a:lnTo>
                    <a:pt x="1355" y="342"/>
                  </a:lnTo>
                  <a:lnTo>
                    <a:pt x="1271" y="458"/>
                  </a:lnTo>
                  <a:lnTo>
                    <a:pt x="1296" y="505"/>
                  </a:lnTo>
                  <a:lnTo>
                    <a:pt x="1318" y="557"/>
                  </a:lnTo>
                  <a:lnTo>
                    <a:pt x="1333" y="609"/>
                  </a:lnTo>
                  <a:lnTo>
                    <a:pt x="1475" y="633"/>
                  </a:lnTo>
                  <a:lnTo>
                    <a:pt x="1490" y="639"/>
                  </a:lnTo>
                  <a:lnTo>
                    <a:pt x="1502" y="647"/>
                  </a:lnTo>
                  <a:lnTo>
                    <a:pt x="1511" y="658"/>
                  </a:lnTo>
                  <a:lnTo>
                    <a:pt x="1518" y="671"/>
                  </a:lnTo>
                  <a:lnTo>
                    <a:pt x="1521" y="686"/>
                  </a:lnTo>
                  <a:lnTo>
                    <a:pt x="1521" y="827"/>
                  </a:lnTo>
                  <a:lnTo>
                    <a:pt x="1519" y="843"/>
                  </a:lnTo>
                  <a:lnTo>
                    <a:pt x="1512" y="856"/>
                  </a:lnTo>
                  <a:lnTo>
                    <a:pt x="1503" y="868"/>
                  </a:lnTo>
                  <a:lnTo>
                    <a:pt x="1490" y="876"/>
                  </a:lnTo>
                  <a:lnTo>
                    <a:pt x="1475" y="881"/>
                  </a:lnTo>
                  <a:lnTo>
                    <a:pt x="1333" y="904"/>
                  </a:lnTo>
                  <a:lnTo>
                    <a:pt x="1316" y="956"/>
                  </a:lnTo>
                  <a:lnTo>
                    <a:pt x="1295" y="1007"/>
                  </a:lnTo>
                  <a:lnTo>
                    <a:pt x="1270" y="1055"/>
                  </a:lnTo>
                  <a:lnTo>
                    <a:pt x="1350" y="1171"/>
                  </a:lnTo>
                  <a:lnTo>
                    <a:pt x="1358" y="1185"/>
                  </a:lnTo>
                  <a:lnTo>
                    <a:pt x="1361" y="1199"/>
                  </a:lnTo>
                  <a:lnTo>
                    <a:pt x="1360" y="1214"/>
                  </a:lnTo>
                  <a:lnTo>
                    <a:pt x="1355" y="1228"/>
                  </a:lnTo>
                  <a:lnTo>
                    <a:pt x="1345" y="1240"/>
                  </a:lnTo>
                  <a:lnTo>
                    <a:pt x="1245" y="1339"/>
                  </a:lnTo>
                  <a:lnTo>
                    <a:pt x="1232" y="1348"/>
                  </a:lnTo>
                  <a:lnTo>
                    <a:pt x="1218" y="1353"/>
                  </a:lnTo>
                  <a:lnTo>
                    <a:pt x="1203" y="1354"/>
                  </a:lnTo>
                  <a:lnTo>
                    <a:pt x="1188" y="1352"/>
                  </a:lnTo>
                  <a:lnTo>
                    <a:pt x="1175" y="1345"/>
                  </a:lnTo>
                  <a:lnTo>
                    <a:pt x="1058" y="1262"/>
                  </a:lnTo>
                  <a:lnTo>
                    <a:pt x="1010" y="1288"/>
                  </a:lnTo>
                  <a:lnTo>
                    <a:pt x="959" y="1308"/>
                  </a:lnTo>
                  <a:lnTo>
                    <a:pt x="906" y="1324"/>
                  </a:lnTo>
                  <a:lnTo>
                    <a:pt x="882" y="1465"/>
                  </a:lnTo>
                  <a:lnTo>
                    <a:pt x="876" y="1479"/>
                  </a:lnTo>
                  <a:lnTo>
                    <a:pt x="868" y="1492"/>
                  </a:lnTo>
                  <a:lnTo>
                    <a:pt x="856" y="1501"/>
                  </a:lnTo>
                  <a:lnTo>
                    <a:pt x="842" y="1508"/>
                  </a:lnTo>
                  <a:lnTo>
                    <a:pt x="828" y="1510"/>
                  </a:lnTo>
                  <a:lnTo>
                    <a:pt x="685" y="1510"/>
                  </a:lnTo>
                  <a:lnTo>
                    <a:pt x="669" y="1508"/>
                  </a:lnTo>
                  <a:lnTo>
                    <a:pt x="655" y="1501"/>
                  </a:lnTo>
                  <a:lnTo>
                    <a:pt x="645" y="1491"/>
                  </a:lnTo>
                  <a:lnTo>
                    <a:pt x="636" y="1479"/>
                  </a:lnTo>
                  <a:lnTo>
                    <a:pt x="631" y="1464"/>
                  </a:lnTo>
                  <a:lnTo>
                    <a:pt x="609" y="1324"/>
                  </a:lnTo>
                  <a:lnTo>
                    <a:pt x="557" y="1308"/>
                  </a:lnTo>
                  <a:lnTo>
                    <a:pt x="507" y="1287"/>
                  </a:lnTo>
                  <a:lnTo>
                    <a:pt x="459" y="1262"/>
                  </a:lnTo>
                  <a:lnTo>
                    <a:pt x="342" y="1345"/>
                  </a:lnTo>
                  <a:lnTo>
                    <a:pt x="328" y="1352"/>
                  </a:lnTo>
                  <a:lnTo>
                    <a:pt x="313" y="1355"/>
                  </a:lnTo>
                  <a:lnTo>
                    <a:pt x="299" y="1354"/>
                  </a:lnTo>
                  <a:lnTo>
                    <a:pt x="285" y="1348"/>
                  </a:lnTo>
                  <a:lnTo>
                    <a:pt x="272" y="1339"/>
                  </a:lnTo>
                  <a:lnTo>
                    <a:pt x="222" y="1289"/>
                  </a:lnTo>
                  <a:lnTo>
                    <a:pt x="173" y="1239"/>
                  </a:lnTo>
                  <a:lnTo>
                    <a:pt x="164" y="1227"/>
                  </a:lnTo>
                  <a:lnTo>
                    <a:pt x="159" y="1213"/>
                  </a:lnTo>
                  <a:lnTo>
                    <a:pt x="158" y="1198"/>
                  </a:lnTo>
                  <a:lnTo>
                    <a:pt x="160" y="1184"/>
                  </a:lnTo>
                  <a:lnTo>
                    <a:pt x="167" y="1170"/>
                  </a:lnTo>
                  <a:lnTo>
                    <a:pt x="251" y="1055"/>
                  </a:lnTo>
                  <a:lnTo>
                    <a:pt x="226" y="1007"/>
                  </a:lnTo>
                  <a:lnTo>
                    <a:pt x="203" y="956"/>
                  </a:lnTo>
                  <a:lnTo>
                    <a:pt x="187" y="904"/>
                  </a:lnTo>
                  <a:lnTo>
                    <a:pt x="46" y="879"/>
                  </a:lnTo>
                  <a:lnTo>
                    <a:pt x="30" y="874"/>
                  </a:lnTo>
                  <a:lnTo>
                    <a:pt x="18" y="866"/>
                  </a:lnTo>
                  <a:lnTo>
                    <a:pt x="9" y="854"/>
                  </a:lnTo>
                  <a:lnTo>
                    <a:pt x="2" y="841"/>
                  </a:lnTo>
                  <a:lnTo>
                    <a:pt x="0" y="825"/>
                  </a:lnTo>
                  <a:lnTo>
                    <a:pt x="0" y="684"/>
                  </a:lnTo>
                  <a:lnTo>
                    <a:pt x="2" y="668"/>
                  </a:lnTo>
                  <a:lnTo>
                    <a:pt x="9" y="654"/>
                  </a:lnTo>
                  <a:lnTo>
                    <a:pt x="18" y="643"/>
                  </a:lnTo>
                  <a:lnTo>
                    <a:pt x="31" y="634"/>
                  </a:lnTo>
                  <a:lnTo>
                    <a:pt x="46" y="630"/>
                  </a:lnTo>
                  <a:lnTo>
                    <a:pt x="186" y="607"/>
                  </a:lnTo>
                  <a:lnTo>
                    <a:pt x="202" y="554"/>
                  </a:lnTo>
                  <a:lnTo>
                    <a:pt x="222" y="504"/>
                  </a:lnTo>
                  <a:lnTo>
                    <a:pt x="249" y="456"/>
                  </a:lnTo>
                  <a:lnTo>
                    <a:pt x="165" y="339"/>
                  </a:lnTo>
                  <a:lnTo>
                    <a:pt x="158" y="325"/>
                  </a:lnTo>
                  <a:lnTo>
                    <a:pt x="155" y="310"/>
                  </a:lnTo>
                  <a:lnTo>
                    <a:pt x="156" y="296"/>
                  </a:lnTo>
                  <a:lnTo>
                    <a:pt x="162" y="282"/>
                  </a:lnTo>
                  <a:lnTo>
                    <a:pt x="170" y="269"/>
                  </a:lnTo>
                  <a:lnTo>
                    <a:pt x="221" y="220"/>
                  </a:lnTo>
                  <a:lnTo>
                    <a:pt x="271" y="170"/>
                  </a:lnTo>
                  <a:lnTo>
                    <a:pt x="284" y="162"/>
                  </a:lnTo>
                  <a:lnTo>
                    <a:pt x="297" y="157"/>
                  </a:lnTo>
                  <a:lnTo>
                    <a:pt x="312" y="156"/>
                  </a:lnTo>
                  <a:lnTo>
                    <a:pt x="327" y="158"/>
                  </a:lnTo>
                  <a:lnTo>
                    <a:pt x="341" y="165"/>
                  </a:lnTo>
                  <a:lnTo>
                    <a:pt x="456" y="248"/>
                  </a:lnTo>
                  <a:lnTo>
                    <a:pt x="504" y="223"/>
                  </a:lnTo>
                  <a:lnTo>
                    <a:pt x="555" y="202"/>
                  </a:lnTo>
                  <a:lnTo>
                    <a:pt x="609" y="186"/>
                  </a:lnTo>
                  <a:lnTo>
                    <a:pt x="633" y="44"/>
                  </a:lnTo>
                  <a:lnTo>
                    <a:pt x="638" y="29"/>
                  </a:lnTo>
                  <a:lnTo>
                    <a:pt x="647" y="17"/>
                  </a:lnTo>
                  <a:lnTo>
                    <a:pt x="658" y="7"/>
                  </a:lnTo>
                  <a:lnTo>
                    <a:pt x="672" y="2"/>
                  </a:lnTo>
                  <a:lnTo>
                    <a:pt x="6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688">
              <a:extLst>
                <a:ext uri="{FF2B5EF4-FFF2-40B4-BE49-F238E27FC236}">
                  <a16:creationId xmlns:a16="http://schemas.microsoft.com/office/drawing/2014/main" id="{DA3158FF-831A-4737-943C-C3AA4C749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83988" y="2873375"/>
              <a:ext cx="307975" cy="238125"/>
            </a:xfrm>
            <a:custGeom>
              <a:avLst/>
              <a:gdLst>
                <a:gd name="T0" fmla="*/ 1580 w 3489"/>
                <a:gd name="T1" fmla="*/ 2365 h 2698"/>
                <a:gd name="T2" fmla="*/ 1552 w 3489"/>
                <a:gd name="T3" fmla="*/ 2385 h 2698"/>
                <a:gd name="T4" fmla="*/ 1541 w 3489"/>
                <a:gd name="T5" fmla="*/ 2417 h 2698"/>
                <a:gd name="T6" fmla="*/ 1544 w 3489"/>
                <a:gd name="T7" fmla="*/ 2473 h 2698"/>
                <a:gd name="T8" fmla="*/ 1564 w 3489"/>
                <a:gd name="T9" fmla="*/ 2500 h 2698"/>
                <a:gd name="T10" fmla="*/ 1597 w 3489"/>
                <a:gd name="T11" fmla="*/ 2512 h 2698"/>
                <a:gd name="T12" fmla="*/ 1909 w 3489"/>
                <a:gd name="T13" fmla="*/ 2509 h 2698"/>
                <a:gd name="T14" fmla="*/ 1936 w 3489"/>
                <a:gd name="T15" fmla="*/ 2489 h 2698"/>
                <a:gd name="T16" fmla="*/ 1947 w 3489"/>
                <a:gd name="T17" fmla="*/ 2456 h 2698"/>
                <a:gd name="T18" fmla="*/ 1944 w 3489"/>
                <a:gd name="T19" fmla="*/ 2399 h 2698"/>
                <a:gd name="T20" fmla="*/ 1924 w 3489"/>
                <a:gd name="T21" fmla="*/ 2372 h 2698"/>
                <a:gd name="T22" fmla="*/ 1891 w 3489"/>
                <a:gd name="T23" fmla="*/ 2361 h 2698"/>
                <a:gd name="T24" fmla="*/ 254 w 3489"/>
                <a:gd name="T25" fmla="*/ 208 h 2698"/>
                <a:gd name="T26" fmla="*/ 228 w 3489"/>
                <a:gd name="T27" fmla="*/ 216 h 2698"/>
                <a:gd name="T28" fmla="*/ 212 w 3489"/>
                <a:gd name="T29" fmla="*/ 238 h 2698"/>
                <a:gd name="T30" fmla="*/ 208 w 3489"/>
                <a:gd name="T31" fmla="*/ 2112 h 2698"/>
                <a:gd name="T32" fmla="*/ 218 w 3489"/>
                <a:gd name="T33" fmla="*/ 2138 h 2698"/>
                <a:gd name="T34" fmla="*/ 239 w 3489"/>
                <a:gd name="T35" fmla="*/ 2154 h 2698"/>
                <a:gd name="T36" fmla="*/ 3235 w 3489"/>
                <a:gd name="T37" fmla="*/ 2156 h 2698"/>
                <a:gd name="T38" fmla="*/ 3261 w 3489"/>
                <a:gd name="T39" fmla="*/ 2148 h 2698"/>
                <a:gd name="T40" fmla="*/ 3277 w 3489"/>
                <a:gd name="T41" fmla="*/ 2127 h 2698"/>
                <a:gd name="T42" fmla="*/ 3279 w 3489"/>
                <a:gd name="T43" fmla="*/ 252 h 2698"/>
                <a:gd name="T44" fmla="*/ 3271 w 3489"/>
                <a:gd name="T45" fmla="*/ 226 h 2698"/>
                <a:gd name="T46" fmla="*/ 3249 w 3489"/>
                <a:gd name="T47" fmla="*/ 210 h 2698"/>
                <a:gd name="T48" fmla="*/ 254 w 3489"/>
                <a:gd name="T49" fmla="*/ 208 h 2698"/>
                <a:gd name="T50" fmla="*/ 3235 w 3489"/>
                <a:gd name="T51" fmla="*/ 0 h 2698"/>
                <a:gd name="T52" fmla="*/ 3315 w 3489"/>
                <a:gd name="T53" fmla="*/ 13 h 2698"/>
                <a:gd name="T54" fmla="*/ 3385 w 3489"/>
                <a:gd name="T55" fmla="*/ 49 h 2698"/>
                <a:gd name="T56" fmla="*/ 3440 w 3489"/>
                <a:gd name="T57" fmla="*/ 103 h 2698"/>
                <a:gd name="T58" fmla="*/ 3476 w 3489"/>
                <a:gd name="T59" fmla="*/ 173 h 2698"/>
                <a:gd name="T60" fmla="*/ 3489 w 3489"/>
                <a:gd name="T61" fmla="*/ 252 h 2698"/>
                <a:gd name="T62" fmla="*/ 3488 w 3489"/>
                <a:gd name="T63" fmla="*/ 2485 h 2698"/>
                <a:gd name="T64" fmla="*/ 3474 w 3489"/>
                <a:gd name="T65" fmla="*/ 2552 h 2698"/>
                <a:gd name="T66" fmla="*/ 3442 w 3489"/>
                <a:gd name="T67" fmla="*/ 2611 h 2698"/>
                <a:gd name="T68" fmla="*/ 3394 w 3489"/>
                <a:gd name="T69" fmla="*/ 2657 h 2698"/>
                <a:gd name="T70" fmla="*/ 3333 w 3489"/>
                <a:gd name="T71" fmla="*/ 2688 h 2698"/>
                <a:gd name="T72" fmla="*/ 3264 w 3489"/>
                <a:gd name="T73" fmla="*/ 2698 h 2698"/>
                <a:gd name="T74" fmla="*/ 188 w 3489"/>
                <a:gd name="T75" fmla="*/ 2695 h 2698"/>
                <a:gd name="T76" fmla="*/ 123 w 3489"/>
                <a:gd name="T77" fmla="*/ 2674 h 2698"/>
                <a:gd name="T78" fmla="*/ 68 w 3489"/>
                <a:gd name="T79" fmla="*/ 2636 h 2698"/>
                <a:gd name="T80" fmla="*/ 28 w 3489"/>
                <a:gd name="T81" fmla="*/ 2582 h 2698"/>
                <a:gd name="T82" fmla="*/ 4 w 3489"/>
                <a:gd name="T83" fmla="*/ 2519 h 2698"/>
                <a:gd name="T84" fmla="*/ 0 w 3489"/>
                <a:gd name="T85" fmla="*/ 252 h 2698"/>
                <a:gd name="T86" fmla="*/ 13 w 3489"/>
                <a:gd name="T87" fmla="*/ 173 h 2698"/>
                <a:gd name="T88" fmla="*/ 49 w 3489"/>
                <a:gd name="T89" fmla="*/ 103 h 2698"/>
                <a:gd name="T90" fmla="*/ 104 w 3489"/>
                <a:gd name="T91" fmla="*/ 49 h 2698"/>
                <a:gd name="T92" fmla="*/ 174 w 3489"/>
                <a:gd name="T93" fmla="*/ 13 h 2698"/>
                <a:gd name="T94" fmla="*/ 254 w 3489"/>
                <a:gd name="T95" fmla="*/ 0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89" h="2698">
                  <a:moveTo>
                    <a:pt x="1597" y="2361"/>
                  </a:moveTo>
                  <a:lnTo>
                    <a:pt x="1580" y="2365"/>
                  </a:lnTo>
                  <a:lnTo>
                    <a:pt x="1564" y="2372"/>
                  </a:lnTo>
                  <a:lnTo>
                    <a:pt x="1552" y="2385"/>
                  </a:lnTo>
                  <a:lnTo>
                    <a:pt x="1544" y="2399"/>
                  </a:lnTo>
                  <a:lnTo>
                    <a:pt x="1541" y="2417"/>
                  </a:lnTo>
                  <a:lnTo>
                    <a:pt x="1541" y="2456"/>
                  </a:lnTo>
                  <a:lnTo>
                    <a:pt x="1544" y="2473"/>
                  </a:lnTo>
                  <a:lnTo>
                    <a:pt x="1552" y="2489"/>
                  </a:lnTo>
                  <a:lnTo>
                    <a:pt x="1564" y="2500"/>
                  </a:lnTo>
                  <a:lnTo>
                    <a:pt x="1580" y="2509"/>
                  </a:lnTo>
                  <a:lnTo>
                    <a:pt x="1597" y="2512"/>
                  </a:lnTo>
                  <a:lnTo>
                    <a:pt x="1891" y="2512"/>
                  </a:lnTo>
                  <a:lnTo>
                    <a:pt x="1909" y="2509"/>
                  </a:lnTo>
                  <a:lnTo>
                    <a:pt x="1924" y="2500"/>
                  </a:lnTo>
                  <a:lnTo>
                    <a:pt x="1936" y="2489"/>
                  </a:lnTo>
                  <a:lnTo>
                    <a:pt x="1944" y="2473"/>
                  </a:lnTo>
                  <a:lnTo>
                    <a:pt x="1947" y="2456"/>
                  </a:lnTo>
                  <a:lnTo>
                    <a:pt x="1947" y="2417"/>
                  </a:lnTo>
                  <a:lnTo>
                    <a:pt x="1944" y="2399"/>
                  </a:lnTo>
                  <a:lnTo>
                    <a:pt x="1936" y="2385"/>
                  </a:lnTo>
                  <a:lnTo>
                    <a:pt x="1924" y="2372"/>
                  </a:lnTo>
                  <a:lnTo>
                    <a:pt x="1909" y="2365"/>
                  </a:lnTo>
                  <a:lnTo>
                    <a:pt x="1891" y="2361"/>
                  </a:lnTo>
                  <a:lnTo>
                    <a:pt x="1597" y="2361"/>
                  </a:lnTo>
                  <a:close/>
                  <a:moveTo>
                    <a:pt x="254" y="208"/>
                  </a:moveTo>
                  <a:lnTo>
                    <a:pt x="239" y="210"/>
                  </a:lnTo>
                  <a:lnTo>
                    <a:pt x="228" y="216"/>
                  </a:lnTo>
                  <a:lnTo>
                    <a:pt x="218" y="226"/>
                  </a:lnTo>
                  <a:lnTo>
                    <a:pt x="212" y="238"/>
                  </a:lnTo>
                  <a:lnTo>
                    <a:pt x="208" y="252"/>
                  </a:lnTo>
                  <a:lnTo>
                    <a:pt x="208" y="2112"/>
                  </a:lnTo>
                  <a:lnTo>
                    <a:pt x="212" y="2127"/>
                  </a:lnTo>
                  <a:lnTo>
                    <a:pt x="218" y="2138"/>
                  </a:lnTo>
                  <a:lnTo>
                    <a:pt x="228" y="2148"/>
                  </a:lnTo>
                  <a:lnTo>
                    <a:pt x="239" y="2154"/>
                  </a:lnTo>
                  <a:lnTo>
                    <a:pt x="254" y="2156"/>
                  </a:lnTo>
                  <a:lnTo>
                    <a:pt x="3235" y="2156"/>
                  </a:lnTo>
                  <a:lnTo>
                    <a:pt x="3250" y="2154"/>
                  </a:lnTo>
                  <a:lnTo>
                    <a:pt x="3261" y="2148"/>
                  </a:lnTo>
                  <a:lnTo>
                    <a:pt x="3271" y="2138"/>
                  </a:lnTo>
                  <a:lnTo>
                    <a:pt x="3277" y="2127"/>
                  </a:lnTo>
                  <a:lnTo>
                    <a:pt x="3279" y="2112"/>
                  </a:lnTo>
                  <a:lnTo>
                    <a:pt x="3279" y="252"/>
                  </a:lnTo>
                  <a:lnTo>
                    <a:pt x="3277" y="238"/>
                  </a:lnTo>
                  <a:lnTo>
                    <a:pt x="3271" y="226"/>
                  </a:lnTo>
                  <a:lnTo>
                    <a:pt x="3260" y="216"/>
                  </a:lnTo>
                  <a:lnTo>
                    <a:pt x="3249" y="210"/>
                  </a:lnTo>
                  <a:lnTo>
                    <a:pt x="3235" y="208"/>
                  </a:lnTo>
                  <a:lnTo>
                    <a:pt x="254" y="208"/>
                  </a:lnTo>
                  <a:close/>
                  <a:moveTo>
                    <a:pt x="254" y="0"/>
                  </a:moveTo>
                  <a:lnTo>
                    <a:pt x="3235" y="0"/>
                  </a:lnTo>
                  <a:lnTo>
                    <a:pt x="3276" y="3"/>
                  </a:lnTo>
                  <a:lnTo>
                    <a:pt x="3315" y="13"/>
                  </a:lnTo>
                  <a:lnTo>
                    <a:pt x="3351" y="29"/>
                  </a:lnTo>
                  <a:lnTo>
                    <a:pt x="3385" y="49"/>
                  </a:lnTo>
                  <a:lnTo>
                    <a:pt x="3415" y="74"/>
                  </a:lnTo>
                  <a:lnTo>
                    <a:pt x="3440" y="103"/>
                  </a:lnTo>
                  <a:lnTo>
                    <a:pt x="3460" y="136"/>
                  </a:lnTo>
                  <a:lnTo>
                    <a:pt x="3476" y="173"/>
                  </a:lnTo>
                  <a:lnTo>
                    <a:pt x="3486" y="212"/>
                  </a:lnTo>
                  <a:lnTo>
                    <a:pt x="3489" y="252"/>
                  </a:lnTo>
                  <a:lnTo>
                    <a:pt x="3489" y="2068"/>
                  </a:lnTo>
                  <a:lnTo>
                    <a:pt x="3488" y="2485"/>
                  </a:lnTo>
                  <a:lnTo>
                    <a:pt x="3484" y="2519"/>
                  </a:lnTo>
                  <a:lnTo>
                    <a:pt x="3474" y="2552"/>
                  </a:lnTo>
                  <a:lnTo>
                    <a:pt x="3460" y="2582"/>
                  </a:lnTo>
                  <a:lnTo>
                    <a:pt x="3442" y="2611"/>
                  </a:lnTo>
                  <a:lnTo>
                    <a:pt x="3420" y="2636"/>
                  </a:lnTo>
                  <a:lnTo>
                    <a:pt x="3394" y="2657"/>
                  </a:lnTo>
                  <a:lnTo>
                    <a:pt x="3365" y="2674"/>
                  </a:lnTo>
                  <a:lnTo>
                    <a:pt x="3333" y="2688"/>
                  </a:lnTo>
                  <a:lnTo>
                    <a:pt x="3300" y="2695"/>
                  </a:lnTo>
                  <a:lnTo>
                    <a:pt x="3264" y="2698"/>
                  </a:lnTo>
                  <a:lnTo>
                    <a:pt x="223" y="2698"/>
                  </a:lnTo>
                  <a:lnTo>
                    <a:pt x="188" y="2695"/>
                  </a:lnTo>
                  <a:lnTo>
                    <a:pt x="154" y="2688"/>
                  </a:lnTo>
                  <a:lnTo>
                    <a:pt x="123" y="2674"/>
                  </a:lnTo>
                  <a:lnTo>
                    <a:pt x="94" y="2657"/>
                  </a:lnTo>
                  <a:lnTo>
                    <a:pt x="68" y="2636"/>
                  </a:lnTo>
                  <a:lnTo>
                    <a:pt x="46" y="2611"/>
                  </a:lnTo>
                  <a:lnTo>
                    <a:pt x="28" y="2582"/>
                  </a:lnTo>
                  <a:lnTo>
                    <a:pt x="14" y="2552"/>
                  </a:lnTo>
                  <a:lnTo>
                    <a:pt x="4" y="2519"/>
                  </a:lnTo>
                  <a:lnTo>
                    <a:pt x="0" y="2485"/>
                  </a:lnTo>
                  <a:lnTo>
                    <a:pt x="0" y="252"/>
                  </a:lnTo>
                  <a:lnTo>
                    <a:pt x="3" y="212"/>
                  </a:lnTo>
                  <a:lnTo>
                    <a:pt x="13" y="173"/>
                  </a:lnTo>
                  <a:lnTo>
                    <a:pt x="29" y="136"/>
                  </a:lnTo>
                  <a:lnTo>
                    <a:pt x="49" y="103"/>
                  </a:lnTo>
                  <a:lnTo>
                    <a:pt x="74" y="74"/>
                  </a:lnTo>
                  <a:lnTo>
                    <a:pt x="104" y="49"/>
                  </a:lnTo>
                  <a:lnTo>
                    <a:pt x="137" y="29"/>
                  </a:lnTo>
                  <a:lnTo>
                    <a:pt x="174" y="13"/>
                  </a:lnTo>
                  <a:lnTo>
                    <a:pt x="213" y="3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</p:grpSp>
      <p:sp>
        <p:nvSpPr>
          <p:cNvPr id="53" name="Freeform 53">
            <a:extLst>
              <a:ext uri="{FF2B5EF4-FFF2-40B4-BE49-F238E27FC236}">
                <a16:creationId xmlns:a16="http://schemas.microsoft.com/office/drawing/2014/main" id="{05D8E3B4-4B10-4D7B-AA61-4A02FF2399C4}"/>
              </a:ext>
            </a:extLst>
          </p:cNvPr>
          <p:cNvSpPr>
            <a:spLocks noEditPoints="1"/>
          </p:cNvSpPr>
          <p:nvPr/>
        </p:nvSpPr>
        <p:spPr bwMode="auto">
          <a:xfrm>
            <a:off x="967250" y="4400885"/>
            <a:ext cx="230187" cy="230187"/>
          </a:xfrm>
          <a:custGeom>
            <a:avLst/>
            <a:gdLst>
              <a:gd name="T0" fmla="*/ 2278 w 3294"/>
              <a:gd name="T1" fmla="*/ 2543 h 3302"/>
              <a:gd name="T2" fmla="*/ 2207 w 3294"/>
              <a:gd name="T3" fmla="*/ 2745 h 3302"/>
              <a:gd name="T4" fmla="*/ 2528 w 3294"/>
              <a:gd name="T5" fmla="*/ 2505 h 3302"/>
              <a:gd name="T6" fmla="*/ 2396 w 3294"/>
              <a:gd name="T7" fmla="*/ 2247 h 3302"/>
              <a:gd name="T8" fmla="*/ 1884 w 3294"/>
              <a:gd name="T9" fmla="*/ 2702 h 3302"/>
              <a:gd name="T10" fmla="*/ 2073 w 3294"/>
              <a:gd name="T11" fmla="*/ 2400 h 3302"/>
              <a:gd name="T12" fmla="*/ 1189 w 3294"/>
              <a:gd name="T13" fmla="*/ 2326 h 3302"/>
              <a:gd name="T14" fmla="*/ 1372 w 3294"/>
              <a:gd name="T15" fmla="*/ 2648 h 3302"/>
              <a:gd name="T16" fmla="*/ 1523 w 3294"/>
              <a:gd name="T17" fmla="*/ 2247 h 3302"/>
              <a:gd name="T18" fmla="*/ 712 w 3294"/>
              <a:gd name="T19" fmla="*/ 2446 h 3302"/>
              <a:gd name="T20" fmla="*/ 1017 w 3294"/>
              <a:gd name="T21" fmla="*/ 2706 h 3302"/>
              <a:gd name="T22" fmla="*/ 1051 w 3294"/>
              <a:gd name="T23" fmla="*/ 2607 h 3302"/>
              <a:gd name="T24" fmla="*/ 898 w 3294"/>
              <a:gd name="T25" fmla="*/ 2247 h 3302"/>
              <a:gd name="T26" fmla="*/ 2480 w 3294"/>
              <a:gd name="T27" fmla="*/ 1559 h 3302"/>
              <a:gd name="T28" fmla="*/ 2454 w 3294"/>
              <a:gd name="T29" fmla="*/ 2000 h 3302"/>
              <a:gd name="T30" fmla="*/ 2872 w 3294"/>
              <a:gd name="T31" fmla="*/ 1723 h 3302"/>
              <a:gd name="T32" fmla="*/ 2841 w 3294"/>
              <a:gd name="T33" fmla="*/ 1369 h 3302"/>
              <a:gd name="T34" fmla="*/ 2203 w 3294"/>
              <a:gd name="T35" fmla="*/ 2000 h 3302"/>
              <a:gd name="T36" fmla="*/ 2236 w 3294"/>
              <a:gd name="T37" fmla="*/ 1650 h 3302"/>
              <a:gd name="T38" fmla="*/ 2203 w 3294"/>
              <a:gd name="T39" fmla="*/ 1302 h 3302"/>
              <a:gd name="T40" fmla="*/ 1063 w 3294"/>
              <a:gd name="T41" fmla="*/ 1505 h 3302"/>
              <a:gd name="T42" fmla="*/ 1070 w 3294"/>
              <a:gd name="T43" fmla="*/ 1867 h 3302"/>
              <a:gd name="T44" fmla="*/ 1091 w 3294"/>
              <a:gd name="T45" fmla="*/ 1302 h 3302"/>
              <a:gd name="T46" fmla="*/ 422 w 3294"/>
              <a:gd name="T47" fmla="*/ 1578 h 3302"/>
              <a:gd name="T48" fmla="*/ 452 w 3294"/>
              <a:gd name="T49" fmla="*/ 1933 h 3302"/>
              <a:gd name="T50" fmla="*/ 813 w 3294"/>
              <a:gd name="T51" fmla="*/ 1743 h 3302"/>
              <a:gd name="T52" fmla="*/ 839 w 3294"/>
              <a:gd name="T53" fmla="*/ 1302 h 3302"/>
              <a:gd name="T54" fmla="*/ 2243 w 3294"/>
              <a:gd name="T55" fmla="*/ 694 h 3302"/>
              <a:gd name="T56" fmla="*/ 2396 w 3294"/>
              <a:gd name="T57" fmla="*/ 1055 h 3302"/>
              <a:gd name="T58" fmla="*/ 2528 w 3294"/>
              <a:gd name="T59" fmla="*/ 796 h 3302"/>
              <a:gd name="T60" fmla="*/ 2207 w 3294"/>
              <a:gd name="T61" fmla="*/ 556 h 3302"/>
              <a:gd name="T62" fmla="*/ 949 w 3294"/>
              <a:gd name="T63" fmla="*/ 639 h 3302"/>
              <a:gd name="T64" fmla="*/ 661 w 3294"/>
              <a:gd name="T65" fmla="*/ 919 h 3302"/>
              <a:gd name="T66" fmla="*/ 953 w 3294"/>
              <a:gd name="T67" fmla="*/ 899 h 3302"/>
              <a:gd name="T68" fmla="*/ 1123 w 3294"/>
              <a:gd name="T69" fmla="*/ 576 h 3302"/>
              <a:gd name="T70" fmla="*/ 2105 w 3294"/>
              <a:gd name="T71" fmla="*/ 976 h 3302"/>
              <a:gd name="T72" fmla="*/ 1922 w 3294"/>
              <a:gd name="T73" fmla="*/ 653 h 3302"/>
              <a:gd name="T74" fmla="*/ 1523 w 3294"/>
              <a:gd name="T75" fmla="*/ 472 h 3302"/>
              <a:gd name="T76" fmla="*/ 1332 w 3294"/>
              <a:gd name="T77" fmla="*/ 707 h 3302"/>
              <a:gd name="T78" fmla="*/ 1157 w 3294"/>
              <a:gd name="T79" fmla="*/ 1055 h 3302"/>
              <a:gd name="T80" fmla="*/ 1846 w 3294"/>
              <a:gd name="T81" fmla="*/ 12 h 3302"/>
              <a:gd name="T82" fmla="*/ 2309 w 3294"/>
              <a:gd name="T83" fmla="*/ 140 h 3302"/>
              <a:gd name="T84" fmla="*/ 2707 w 3294"/>
              <a:gd name="T85" fmla="*/ 389 h 3302"/>
              <a:gd name="T86" fmla="*/ 3018 w 3294"/>
              <a:gd name="T87" fmla="*/ 738 h 3302"/>
              <a:gd name="T88" fmla="*/ 3221 w 3294"/>
              <a:gd name="T89" fmla="*/ 1166 h 3302"/>
              <a:gd name="T90" fmla="*/ 3294 w 3294"/>
              <a:gd name="T91" fmla="*/ 1650 h 3302"/>
              <a:gd name="T92" fmla="*/ 3221 w 3294"/>
              <a:gd name="T93" fmla="*/ 2136 h 3302"/>
              <a:gd name="T94" fmla="*/ 3018 w 3294"/>
              <a:gd name="T95" fmla="*/ 2564 h 3302"/>
              <a:gd name="T96" fmla="*/ 2707 w 3294"/>
              <a:gd name="T97" fmla="*/ 2913 h 3302"/>
              <a:gd name="T98" fmla="*/ 2309 w 3294"/>
              <a:gd name="T99" fmla="*/ 3162 h 3302"/>
              <a:gd name="T100" fmla="*/ 1846 w 3294"/>
              <a:gd name="T101" fmla="*/ 3290 h 3302"/>
              <a:gd name="T102" fmla="*/ 1352 w 3294"/>
              <a:gd name="T103" fmla="*/ 3275 h 3302"/>
              <a:gd name="T104" fmla="*/ 899 w 3294"/>
              <a:gd name="T105" fmla="*/ 3121 h 3302"/>
              <a:gd name="T106" fmla="*/ 517 w 3294"/>
              <a:gd name="T107" fmla="*/ 2850 h 3302"/>
              <a:gd name="T108" fmla="*/ 225 w 3294"/>
              <a:gd name="T109" fmla="*/ 2483 h 3302"/>
              <a:gd name="T110" fmla="*/ 47 w 3294"/>
              <a:gd name="T111" fmla="*/ 2042 h 3302"/>
              <a:gd name="T112" fmla="*/ 3 w 3294"/>
              <a:gd name="T113" fmla="*/ 1550 h 3302"/>
              <a:gd name="T114" fmla="*/ 103 w 3294"/>
              <a:gd name="T115" fmla="*/ 1076 h 3302"/>
              <a:gd name="T116" fmla="*/ 330 w 3294"/>
              <a:gd name="T117" fmla="*/ 662 h 3302"/>
              <a:gd name="T118" fmla="*/ 660 w 3294"/>
              <a:gd name="T119" fmla="*/ 331 h 3302"/>
              <a:gd name="T120" fmla="*/ 1073 w 3294"/>
              <a:gd name="T121" fmla="*/ 103 h 3302"/>
              <a:gd name="T122" fmla="*/ 1547 w 3294"/>
              <a:gd name="T123" fmla="*/ 3 h 3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94" h="3302">
                <a:moveTo>
                  <a:pt x="2396" y="2247"/>
                </a:moveTo>
                <a:lnTo>
                  <a:pt x="2370" y="2327"/>
                </a:lnTo>
                <a:lnTo>
                  <a:pt x="2341" y="2402"/>
                </a:lnTo>
                <a:lnTo>
                  <a:pt x="2310" y="2474"/>
                </a:lnTo>
                <a:lnTo>
                  <a:pt x="2278" y="2543"/>
                </a:lnTo>
                <a:lnTo>
                  <a:pt x="2243" y="2608"/>
                </a:lnTo>
                <a:lnTo>
                  <a:pt x="2207" y="2669"/>
                </a:lnTo>
                <a:lnTo>
                  <a:pt x="2171" y="2726"/>
                </a:lnTo>
                <a:lnTo>
                  <a:pt x="2133" y="2781"/>
                </a:lnTo>
                <a:lnTo>
                  <a:pt x="2207" y="2745"/>
                </a:lnTo>
                <a:lnTo>
                  <a:pt x="2277" y="2706"/>
                </a:lnTo>
                <a:lnTo>
                  <a:pt x="2345" y="2662"/>
                </a:lnTo>
                <a:lnTo>
                  <a:pt x="2410" y="2614"/>
                </a:lnTo>
                <a:lnTo>
                  <a:pt x="2471" y="2562"/>
                </a:lnTo>
                <a:lnTo>
                  <a:pt x="2528" y="2505"/>
                </a:lnTo>
                <a:lnTo>
                  <a:pt x="2582" y="2446"/>
                </a:lnTo>
                <a:lnTo>
                  <a:pt x="2633" y="2383"/>
                </a:lnTo>
                <a:lnTo>
                  <a:pt x="2679" y="2317"/>
                </a:lnTo>
                <a:lnTo>
                  <a:pt x="2720" y="2247"/>
                </a:lnTo>
                <a:lnTo>
                  <a:pt x="2396" y="2247"/>
                </a:lnTo>
                <a:close/>
                <a:moveTo>
                  <a:pt x="1771" y="2247"/>
                </a:moveTo>
                <a:lnTo>
                  <a:pt x="1771" y="2829"/>
                </a:lnTo>
                <a:lnTo>
                  <a:pt x="1807" y="2792"/>
                </a:lnTo>
                <a:lnTo>
                  <a:pt x="1845" y="2748"/>
                </a:lnTo>
                <a:lnTo>
                  <a:pt x="1884" y="2702"/>
                </a:lnTo>
                <a:lnTo>
                  <a:pt x="1923" y="2651"/>
                </a:lnTo>
                <a:lnTo>
                  <a:pt x="1962" y="2595"/>
                </a:lnTo>
                <a:lnTo>
                  <a:pt x="2000" y="2534"/>
                </a:lnTo>
                <a:lnTo>
                  <a:pt x="2037" y="2469"/>
                </a:lnTo>
                <a:lnTo>
                  <a:pt x="2073" y="2400"/>
                </a:lnTo>
                <a:lnTo>
                  <a:pt x="2106" y="2326"/>
                </a:lnTo>
                <a:lnTo>
                  <a:pt x="2137" y="2247"/>
                </a:lnTo>
                <a:lnTo>
                  <a:pt x="1771" y="2247"/>
                </a:lnTo>
                <a:close/>
                <a:moveTo>
                  <a:pt x="1158" y="2247"/>
                </a:moveTo>
                <a:lnTo>
                  <a:pt x="1189" y="2326"/>
                </a:lnTo>
                <a:lnTo>
                  <a:pt x="1223" y="2399"/>
                </a:lnTo>
                <a:lnTo>
                  <a:pt x="1258" y="2468"/>
                </a:lnTo>
                <a:lnTo>
                  <a:pt x="1295" y="2532"/>
                </a:lnTo>
                <a:lnTo>
                  <a:pt x="1333" y="2593"/>
                </a:lnTo>
                <a:lnTo>
                  <a:pt x="1372" y="2648"/>
                </a:lnTo>
                <a:lnTo>
                  <a:pt x="1411" y="2699"/>
                </a:lnTo>
                <a:lnTo>
                  <a:pt x="1449" y="2746"/>
                </a:lnTo>
                <a:lnTo>
                  <a:pt x="1487" y="2789"/>
                </a:lnTo>
                <a:lnTo>
                  <a:pt x="1523" y="2827"/>
                </a:lnTo>
                <a:lnTo>
                  <a:pt x="1523" y="2247"/>
                </a:lnTo>
                <a:lnTo>
                  <a:pt x="1158" y="2247"/>
                </a:lnTo>
                <a:close/>
                <a:moveTo>
                  <a:pt x="574" y="2247"/>
                </a:moveTo>
                <a:lnTo>
                  <a:pt x="615" y="2317"/>
                </a:lnTo>
                <a:lnTo>
                  <a:pt x="661" y="2383"/>
                </a:lnTo>
                <a:lnTo>
                  <a:pt x="712" y="2446"/>
                </a:lnTo>
                <a:lnTo>
                  <a:pt x="766" y="2505"/>
                </a:lnTo>
                <a:lnTo>
                  <a:pt x="823" y="2562"/>
                </a:lnTo>
                <a:lnTo>
                  <a:pt x="884" y="2614"/>
                </a:lnTo>
                <a:lnTo>
                  <a:pt x="949" y="2662"/>
                </a:lnTo>
                <a:lnTo>
                  <a:pt x="1017" y="2706"/>
                </a:lnTo>
                <a:lnTo>
                  <a:pt x="1087" y="2745"/>
                </a:lnTo>
                <a:lnTo>
                  <a:pt x="1161" y="2781"/>
                </a:lnTo>
                <a:lnTo>
                  <a:pt x="1123" y="2726"/>
                </a:lnTo>
                <a:lnTo>
                  <a:pt x="1087" y="2668"/>
                </a:lnTo>
                <a:lnTo>
                  <a:pt x="1051" y="2607"/>
                </a:lnTo>
                <a:lnTo>
                  <a:pt x="1017" y="2543"/>
                </a:lnTo>
                <a:lnTo>
                  <a:pt x="984" y="2474"/>
                </a:lnTo>
                <a:lnTo>
                  <a:pt x="953" y="2402"/>
                </a:lnTo>
                <a:lnTo>
                  <a:pt x="924" y="2327"/>
                </a:lnTo>
                <a:lnTo>
                  <a:pt x="898" y="2247"/>
                </a:lnTo>
                <a:lnTo>
                  <a:pt x="574" y="2247"/>
                </a:lnTo>
                <a:close/>
                <a:moveTo>
                  <a:pt x="2454" y="1302"/>
                </a:moveTo>
                <a:lnTo>
                  <a:pt x="2466" y="1384"/>
                </a:lnTo>
                <a:lnTo>
                  <a:pt x="2475" y="1470"/>
                </a:lnTo>
                <a:lnTo>
                  <a:pt x="2480" y="1559"/>
                </a:lnTo>
                <a:lnTo>
                  <a:pt x="2482" y="1650"/>
                </a:lnTo>
                <a:lnTo>
                  <a:pt x="2480" y="1743"/>
                </a:lnTo>
                <a:lnTo>
                  <a:pt x="2475" y="1831"/>
                </a:lnTo>
                <a:lnTo>
                  <a:pt x="2466" y="1917"/>
                </a:lnTo>
                <a:lnTo>
                  <a:pt x="2454" y="2000"/>
                </a:lnTo>
                <a:lnTo>
                  <a:pt x="2823" y="2000"/>
                </a:lnTo>
                <a:lnTo>
                  <a:pt x="2841" y="1933"/>
                </a:lnTo>
                <a:lnTo>
                  <a:pt x="2855" y="1864"/>
                </a:lnTo>
                <a:lnTo>
                  <a:pt x="2866" y="1794"/>
                </a:lnTo>
                <a:lnTo>
                  <a:pt x="2872" y="1723"/>
                </a:lnTo>
                <a:lnTo>
                  <a:pt x="2874" y="1650"/>
                </a:lnTo>
                <a:lnTo>
                  <a:pt x="2872" y="1578"/>
                </a:lnTo>
                <a:lnTo>
                  <a:pt x="2865" y="1508"/>
                </a:lnTo>
                <a:lnTo>
                  <a:pt x="2855" y="1438"/>
                </a:lnTo>
                <a:lnTo>
                  <a:pt x="2841" y="1369"/>
                </a:lnTo>
                <a:lnTo>
                  <a:pt x="2823" y="1302"/>
                </a:lnTo>
                <a:lnTo>
                  <a:pt x="2454" y="1302"/>
                </a:lnTo>
                <a:close/>
                <a:moveTo>
                  <a:pt x="1770" y="1302"/>
                </a:moveTo>
                <a:lnTo>
                  <a:pt x="1770" y="2000"/>
                </a:lnTo>
                <a:lnTo>
                  <a:pt x="2203" y="2000"/>
                </a:lnTo>
                <a:lnTo>
                  <a:pt x="2215" y="1935"/>
                </a:lnTo>
                <a:lnTo>
                  <a:pt x="2224" y="1867"/>
                </a:lnTo>
                <a:lnTo>
                  <a:pt x="2231" y="1797"/>
                </a:lnTo>
                <a:lnTo>
                  <a:pt x="2235" y="1725"/>
                </a:lnTo>
                <a:lnTo>
                  <a:pt x="2236" y="1650"/>
                </a:lnTo>
                <a:lnTo>
                  <a:pt x="2235" y="1576"/>
                </a:lnTo>
                <a:lnTo>
                  <a:pt x="2231" y="1505"/>
                </a:lnTo>
                <a:lnTo>
                  <a:pt x="2224" y="1435"/>
                </a:lnTo>
                <a:lnTo>
                  <a:pt x="2215" y="1367"/>
                </a:lnTo>
                <a:lnTo>
                  <a:pt x="2203" y="1302"/>
                </a:lnTo>
                <a:lnTo>
                  <a:pt x="1770" y="1302"/>
                </a:lnTo>
                <a:close/>
                <a:moveTo>
                  <a:pt x="1091" y="1302"/>
                </a:moveTo>
                <a:lnTo>
                  <a:pt x="1079" y="1367"/>
                </a:lnTo>
                <a:lnTo>
                  <a:pt x="1070" y="1435"/>
                </a:lnTo>
                <a:lnTo>
                  <a:pt x="1063" y="1505"/>
                </a:lnTo>
                <a:lnTo>
                  <a:pt x="1059" y="1576"/>
                </a:lnTo>
                <a:lnTo>
                  <a:pt x="1058" y="1650"/>
                </a:lnTo>
                <a:lnTo>
                  <a:pt x="1059" y="1725"/>
                </a:lnTo>
                <a:lnTo>
                  <a:pt x="1063" y="1797"/>
                </a:lnTo>
                <a:lnTo>
                  <a:pt x="1070" y="1867"/>
                </a:lnTo>
                <a:lnTo>
                  <a:pt x="1079" y="1935"/>
                </a:lnTo>
                <a:lnTo>
                  <a:pt x="1091" y="2000"/>
                </a:lnTo>
                <a:lnTo>
                  <a:pt x="1524" y="2000"/>
                </a:lnTo>
                <a:lnTo>
                  <a:pt x="1524" y="1302"/>
                </a:lnTo>
                <a:lnTo>
                  <a:pt x="1091" y="1302"/>
                </a:lnTo>
                <a:close/>
                <a:moveTo>
                  <a:pt x="470" y="1302"/>
                </a:moveTo>
                <a:lnTo>
                  <a:pt x="452" y="1369"/>
                </a:lnTo>
                <a:lnTo>
                  <a:pt x="438" y="1438"/>
                </a:lnTo>
                <a:lnTo>
                  <a:pt x="428" y="1508"/>
                </a:lnTo>
                <a:lnTo>
                  <a:pt x="422" y="1578"/>
                </a:lnTo>
                <a:lnTo>
                  <a:pt x="419" y="1650"/>
                </a:lnTo>
                <a:lnTo>
                  <a:pt x="422" y="1723"/>
                </a:lnTo>
                <a:lnTo>
                  <a:pt x="428" y="1794"/>
                </a:lnTo>
                <a:lnTo>
                  <a:pt x="438" y="1864"/>
                </a:lnTo>
                <a:lnTo>
                  <a:pt x="452" y="1933"/>
                </a:lnTo>
                <a:lnTo>
                  <a:pt x="470" y="2000"/>
                </a:lnTo>
                <a:lnTo>
                  <a:pt x="839" y="2000"/>
                </a:lnTo>
                <a:lnTo>
                  <a:pt x="828" y="1917"/>
                </a:lnTo>
                <a:lnTo>
                  <a:pt x="819" y="1831"/>
                </a:lnTo>
                <a:lnTo>
                  <a:pt x="813" y="1743"/>
                </a:lnTo>
                <a:lnTo>
                  <a:pt x="811" y="1650"/>
                </a:lnTo>
                <a:lnTo>
                  <a:pt x="813" y="1559"/>
                </a:lnTo>
                <a:lnTo>
                  <a:pt x="818" y="1470"/>
                </a:lnTo>
                <a:lnTo>
                  <a:pt x="827" y="1384"/>
                </a:lnTo>
                <a:lnTo>
                  <a:pt x="839" y="1302"/>
                </a:lnTo>
                <a:lnTo>
                  <a:pt x="470" y="1302"/>
                </a:lnTo>
                <a:close/>
                <a:moveTo>
                  <a:pt x="2133" y="521"/>
                </a:moveTo>
                <a:lnTo>
                  <a:pt x="2171" y="576"/>
                </a:lnTo>
                <a:lnTo>
                  <a:pt x="2207" y="633"/>
                </a:lnTo>
                <a:lnTo>
                  <a:pt x="2243" y="694"/>
                </a:lnTo>
                <a:lnTo>
                  <a:pt x="2277" y="759"/>
                </a:lnTo>
                <a:lnTo>
                  <a:pt x="2310" y="828"/>
                </a:lnTo>
                <a:lnTo>
                  <a:pt x="2341" y="900"/>
                </a:lnTo>
                <a:lnTo>
                  <a:pt x="2370" y="975"/>
                </a:lnTo>
                <a:lnTo>
                  <a:pt x="2396" y="1055"/>
                </a:lnTo>
                <a:lnTo>
                  <a:pt x="2720" y="1055"/>
                </a:lnTo>
                <a:lnTo>
                  <a:pt x="2679" y="985"/>
                </a:lnTo>
                <a:lnTo>
                  <a:pt x="2633" y="919"/>
                </a:lnTo>
                <a:lnTo>
                  <a:pt x="2582" y="856"/>
                </a:lnTo>
                <a:lnTo>
                  <a:pt x="2528" y="796"/>
                </a:lnTo>
                <a:lnTo>
                  <a:pt x="2471" y="739"/>
                </a:lnTo>
                <a:lnTo>
                  <a:pt x="2410" y="687"/>
                </a:lnTo>
                <a:lnTo>
                  <a:pt x="2345" y="639"/>
                </a:lnTo>
                <a:lnTo>
                  <a:pt x="2277" y="596"/>
                </a:lnTo>
                <a:lnTo>
                  <a:pt x="2207" y="556"/>
                </a:lnTo>
                <a:lnTo>
                  <a:pt x="2133" y="521"/>
                </a:lnTo>
                <a:close/>
                <a:moveTo>
                  <a:pt x="1161" y="521"/>
                </a:moveTo>
                <a:lnTo>
                  <a:pt x="1087" y="556"/>
                </a:lnTo>
                <a:lnTo>
                  <a:pt x="1017" y="596"/>
                </a:lnTo>
                <a:lnTo>
                  <a:pt x="949" y="639"/>
                </a:lnTo>
                <a:lnTo>
                  <a:pt x="884" y="687"/>
                </a:lnTo>
                <a:lnTo>
                  <a:pt x="823" y="739"/>
                </a:lnTo>
                <a:lnTo>
                  <a:pt x="766" y="796"/>
                </a:lnTo>
                <a:lnTo>
                  <a:pt x="712" y="856"/>
                </a:lnTo>
                <a:lnTo>
                  <a:pt x="661" y="919"/>
                </a:lnTo>
                <a:lnTo>
                  <a:pt x="615" y="985"/>
                </a:lnTo>
                <a:lnTo>
                  <a:pt x="574" y="1055"/>
                </a:lnTo>
                <a:lnTo>
                  <a:pt x="898" y="1055"/>
                </a:lnTo>
                <a:lnTo>
                  <a:pt x="924" y="975"/>
                </a:lnTo>
                <a:lnTo>
                  <a:pt x="953" y="899"/>
                </a:lnTo>
                <a:lnTo>
                  <a:pt x="984" y="828"/>
                </a:lnTo>
                <a:lnTo>
                  <a:pt x="1016" y="759"/>
                </a:lnTo>
                <a:lnTo>
                  <a:pt x="1051" y="694"/>
                </a:lnTo>
                <a:lnTo>
                  <a:pt x="1086" y="633"/>
                </a:lnTo>
                <a:lnTo>
                  <a:pt x="1123" y="576"/>
                </a:lnTo>
                <a:lnTo>
                  <a:pt x="1161" y="521"/>
                </a:lnTo>
                <a:close/>
                <a:moveTo>
                  <a:pt x="1771" y="474"/>
                </a:moveTo>
                <a:lnTo>
                  <a:pt x="1771" y="1055"/>
                </a:lnTo>
                <a:lnTo>
                  <a:pt x="2136" y="1055"/>
                </a:lnTo>
                <a:lnTo>
                  <a:pt x="2105" y="976"/>
                </a:lnTo>
                <a:lnTo>
                  <a:pt x="2071" y="903"/>
                </a:lnTo>
                <a:lnTo>
                  <a:pt x="2036" y="834"/>
                </a:lnTo>
                <a:lnTo>
                  <a:pt x="1999" y="770"/>
                </a:lnTo>
                <a:lnTo>
                  <a:pt x="1961" y="709"/>
                </a:lnTo>
                <a:lnTo>
                  <a:pt x="1922" y="653"/>
                </a:lnTo>
                <a:lnTo>
                  <a:pt x="1883" y="602"/>
                </a:lnTo>
                <a:lnTo>
                  <a:pt x="1845" y="556"/>
                </a:lnTo>
                <a:lnTo>
                  <a:pt x="1807" y="512"/>
                </a:lnTo>
                <a:lnTo>
                  <a:pt x="1771" y="474"/>
                </a:lnTo>
                <a:close/>
                <a:moveTo>
                  <a:pt x="1523" y="472"/>
                </a:moveTo>
                <a:lnTo>
                  <a:pt x="1487" y="510"/>
                </a:lnTo>
                <a:lnTo>
                  <a:pt x="1449" y="554"/>
                </a:lnTo>
                <a:lnTo>
                  <a:pt x="1410" y="600"/>
                </a:lnTo>
                <a:lnTo>
                  <a:pt x="1371" y="651"/>
                </a:lnTo>
                <a:lnTo>
                  <a:pt x="1332" y="707"/>
                </a:lnTo>
                <a:lnTo>
                  <a:pt x="1294" y="767"/>
                </a:lnTo>
                <a:lnTo>
                  <a:pt x="1257" y="832"/>
                </a:lnTo>
                <a:lnTo>
                  <a:pt x="1221" y="901"/>
                </a:lnTo>
                <a:lnTo>
                  <a:pt x="1188" y="975"/>
                </a:lnTo>
                <a:lnTo>
                  <a:pt x="1157" y="1055"/>
                </a:lnTo>
                <a:lnTo>
                  <a:pt x="1523" y="1055"/>
                </a:lnTo>
                <a:lnTo>
                  <a:pt x="1523" y="472"/>
                </a:lnTo>
                <a:close/>
                <a:moveTo>
                  <a:pt x="1646" y="0"/>
                </a:moveTo>
                <a:lnTo>
                  <a:pt x="1747" y="3"/>
                </a:lnTo>
                <a:lnTo>
                  <a:pt x="1846" y="12"/>
                </a:lnTo>
                <a:lnTo>
                  <a:pt x="1942" y="27"/>
                </a:lnTo>
                <a:lnTo>
                  <a:pt x="2037" y="47"/>
                </a:lnTo>
                <a:lnTo>
                  <a:pt x="2131" y="72"/>
                </a:lnTo>
                <a:lnTo>
                  <a:pt x="2221" y="103"/>
                </a:lnTo>
                <a:lnTo>
                  <a:pt x="2309" y="140"/>
                </a:lnTo>
                <a:lnTo>
                  <a:pt x="2394" y="180"/>
                </a:lnTo>
                <a:lnTo>
                  <a:pt x="2477" y="226"/>
                </a:lnTo>
                <a:lnTo>
                  <a:pt x="2557" y="276"/>
                </a:lnTo>
                <a:lnTo>
                  <a:pt x="2634" y="331"/>
                </a:lnTo>
                <a:lnTo>
                  <a:pt x="2707" y="389"/>
                </a:lnTo>
                <a:lnTo>
                  <a:pt x="2777" y="451"/>
                </a:lnTo>
                <a:lnTo>
                  <a:pt x="2843" y="518"/>
                </a:lnTo>
                <a:lnTo>
                  <a:pt x="2906" y="588"/>
                </a:lnTo>
                <a:lnTo>
                  <a:pt x="2964" y="662"/>
                </a:lnTo>
                <a:lnTo>
                  <a:pt x="3018" y="738"/>
                </a:lnTo>
                <a:lnTo>
                  <a:pt x="3069" y="819"/>
                </a:lnTo>
                <a:lnTo>
                  <a:pt x="3114" y="901"/>
                </a:lnTo>
                <a:lnTo>
                  <a:pt x="3155" y="987"/>
                </a:lnTo>
                <a:lnTo>
                  <a:pt x="3191" y="1076"/>
                </a:lnTo>
                <a:lnTo>
                  <a:pt x="3221" y="1166"/>
                </a:lnTo>
                <a:lnTo>
                  <a:pt x="3247" y="1260"/>
                </a:lnTo>
                <a:lnTo>
                  <a:pt x="3267" y="1354"/>
                </a:lnTo>
                <a:lnTo>
                  <a:pt x="3282" y="1452"/>
                </a:lnTo>
                <a:lnTo>
                  <a:pt x="3291" y="1550"/>
                </a:lnTo>
                <a:lnTo>
                  <a:pt x="3294" y="1650"/>
                </a:lnTo>
                <a:lnTo>
                  <a:pt x="3291" y="1751"/>
                </a:lnTo>
                <a:lnTo>
                  <a:pt x="3282" y="1850"/>
                </a:lnTo>
                <a:lnTo>
                  <a:pt x="3267" y="1947"/>
                </a:lnTo>
                <a:lnTo>
                  <a:pt x="3247" y="2042"/>
                </a:lnTo>
                <a:lnTo>
                  <a:pt x="3221" y="2136"/>
                </a:lnTo>
                <a:lnTo>
                  <a:pt x="3191" y="2226"/>
                </a:lnTo>
                <a:lnTo>
                  <a:pt x="3155" y="2314"/>
                </a:lnTo>
                <a:lnTo>
                  <a:pt x="3114" y="2400"/>
                </a:lnTo>
                <a:lnTo>
                  <a:pt x="3069" y="2483"/>
                </a:lnTo>
                <a:lnTo>
                  <a:pt x="3018" y="2564"/>
                </a:lnTo>
                <a:lnTo>
                  <a:pt x="2964" y="2640"/>
                </a:lnTo>
                <a:lnTo>
                  <a:pt x="2906" y="2713"/>
                </a:lnTo>
                <a:lnTo>
                  <a:pt x="2843" y="2784"/>
                </a:lnTo>
                <a:lnTo>
                  <a:pt x="2777" y="2850"/>
                </a:lnTo>
                <a:lnTo>
                  <a:pt x="2707" y="2913"/>
                </a:lnTo>
                <a:lnTo>
                  <a:pt x="2634" y="2971"/>
                </a:lnTo>
                <a:lnTo>
                  <a:pt x="2557" y="3026"/>
                </a:lnTo>
                <a:lnTo>
                  <a:pt x="2477" y="3076"/>
                </a:lnTo>
                <a:lnTo>
                  <a:pt x="2394" y="3121"/>
                </a:lnTo>
                <a:lnTo>
                  <a:pt x="2309" y="3162"/>
                </a:lnTo>
                <a:lnTo>
                  <a:pt x="2221" y="3198"/>
                </a:lnTo>
                <a:lnTo>
                  <a:pt x="2131" y="3229"/>
                </a:lnTo>
                <a:lnTo>
                  <a:pt x="2037" y="3255"/>
                </a:lnTo>
                <a:lnTo>
                  <a:pt x="1942" y="3275"/>
                </a:lnTo>
                <a:lnTo>
                  <a:pt x="1846" y="3290"/>
                </a:lnTo>
                <a:lnTo>
                  <a:pt x="1747" y="3299"/>
                </a:lnTo>
                <a:lnTo>
                  <a:pt x="1646" y="3302"/>
                </a:lnTo>
                <a:lnTo>
                  <a:pt x="1547" y="3299"/>
                </a:lnTo>
                <a:lnTo>
                  <a:pt x="1448" y="3290"/>
                </a:lnTo>
                <a:lnTo>
                  <a:pt x="1352" y="3275"/>
                </a:lnTo>
                <a:lnTo>
                  <a:pt x="1257" y="3255"/>
                </a:lnTo>
                <a:lnTo>
                  <a:pt x="1163" y="3229"/>
                </a:lnTo>
                <a:lnTo>
                  <a:pt x="1073" y="3198"/>
                </a:lnTo>
                <a:lnTo>
                  <a:pt x="985" y="3162"/>
                </a:lnTo>
                <a:lnTo>
                  <a:pt x="899" y="3121"/>
                </a:lnTo>
                <a:lnTo>
                  <a:pt x="817" y="3076"/>
                </a:lnTo>
                <a:lnTo>
                  <a:pt x="737" y="3026"/>
                </a:lnTo>
                <a:lnTo>
                  <a:pt x="660" y="2971"/>
                </a:lnTo>
                <a:lnTo>
                  <a:pt x="586" y="2913"/>
                </a:lnTo>
                <a:lnTo>
                  <a:pt x="517" y="2850"/>
                </a:lnTo>
                <a:lnTo>
                  <a:pt x="451" y="2784"/>
                </a:lnTo>
                <a:lnTo>
                  <a:pt x="388" y="2713"/>
                </a:lnTo>
                <a:lnTo>
                  <a:pt x="330" y="2640"/>
                </a:lnTo>
                <a:lnTo>
                  <a:pt x="276" y="2564"/>
                </a:lnTo>
                <a:lnTo>
                  <a:pt x="225" y="2483"/>
                </a:lnTo>
                <a:lnTo>
                  <a:pt x="180" y="2400"/>
                </a:lnTo>
                <a:lnTo>
                  <a:pt x="139" y="2314"/>
                </a:lnTo>
                <a:lnTo>
                  <a:pt x="103" y="2226"/>
                </a:lnTo>
                <a:lnTo>
                  <a:pt x="72" y="2136"/>
                </a:lnTo>
                <a:lnTo>
                  <a:pt x="47" y="2042"/>
                </a:lnTo>
                <a:lnTo>
                  <a:pt x="27" y="1947"/>
                </a:lnTo>
                <a:lnTo>
                  <a:pt x="12" y="1850"/>
                </a:lnTo>
                <a:lnTo>
                  <a:pt x="3" y="1751"/>
                </a:lnTo>
                <a:lnTo>
                  <a:pt x="0" y="1650"/>
                </a:lnTo>
                <a:lnTo>
                  <a:pt x="3" y="1550"/>
                </a:lnTo>
                <a:lnTo>
                  <a:pt x="12" y="1452"/>
                </a:lnTo>
                <a:lnTo>
                  <a:pt x="27" y="1354"/>
                </a:lnTo>
                <a:lnTo>
                  <a:pt x="47" y="1260"/>
                </a:lnTo>
                <a:lnTo>
                  <a:pt x="72" y="1166"/>
                </a:lnTo>
                <a:lnTo>
                  <a:pt x="103" y="1076"/>
                </a:lnTo>
                <a:lnTo>
                  <a:pt x="139" y="987"/>
                </a:lnTo>
                <a:lnTo>
                  <a:pt x="180" y="901"/>
                </a:lnTo>
                <a:lnTo>
                  <a:pt x="225" y="819"/>
                </a:lnTo>
                <a:lnTo>
                  <a:pt x="276" y="738"/>
                </a:lnTo>
                <a:lnTo>
                  <a:pt x="330" y="662"/>
                </a:lnTo>
                <a:lnTo>
                  <a:pt x="388" y="588"/>
                </a:lnTo>
                <a:lnTo>
                  <a:pt x="451" y="518"/>
                </a:lnTo>
                <a:lnTo>
                  <a:pt x="517" y="451"/>
                </a:lnTo>
                <a:lnTo>
                  <a:pt x="586" y="389"/>
                </a:lnTo>
                <a:lnTo>
                  <a:pt x="660" y="331"/>
                </a:lnTo>
                <a:lnTo>
                  <a:pt x="737" y="276"/>
                </a:lnTo>
                <a:lnTo>
                  <a:pt x="817" y="226"/>
                </a:lnTo>
                <a:lnTo>
                  <a:pt x="899" y="180"/>
                </a:lnTo>
                <a:lnTo>
                  <a:pt x="985" y="140"/>
                </a:lnTo>
                <a:lnTo>
                  <a:pt x="1073" y="103"/>
                </a:lnTo>
                <a:lnTo>
                  <a:pt x="1163" y="72"/>
                </a:lnTo>
                <a:lnTo>
                  <a:pt x="1257" y="47"/>
                </a:lnTo>
                <a:lnTo>
                  <a:pt x="1352" y="27"/>
                </a:lnTo>
                <a:lnTo>
                  <a:pt x="1448" y="12"/>
                </a:lnTo>
                <a:lnTo>
                  <a:pt x="1547" y="3"/>
                </a:lnTo>
                <a:lnTo>
                  <a:pt x="164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lIns="68580" tIns="34290" rIns="68580" bIns="3429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latin typeface="Arial" panose="020B0604020202020204" pitchFamily="34" charset="0"/>
            </a:endParaRPr>
          </a:p>
        </p:txBody>
      </p:sp>
      <p:grpSp>
        <p:nvGrpSpPr>
          <p:cNvPr id="61" name="Group 1712">
            <a:extLst>
              <a:ext uri="{FF2B5EF4-FFF2-40B4-BE49-F238E27FC236}">
                <a16:creationId xmlns:a16="http://schemas.microsoft.com/office/drawing/2014/main" id="{72B7A5FE-9249-49C6-9C1C-54CF71E06607}"/>
              </a:ext>
            </a:extLst>
          </p:cNvPr>
          <p:cNvGrpSpPr/>
          <p:nvPr/>
        </p:nvGrpSpPr>
        <p:grpSpPr>
          <a:xfrm>
            <a:off x="937738" y="3771276"/>
            <a:ext cx="289212" cy="247575"/>
            <a:chOff x="4954588" y="1239838"/>
            <a:chExt cx="304800" cy="268287"/>
          </a:xfrm>
          <a:solidFill>
            <a:schemeClr val="bg1"/>
          </a:solidFill>
        </p:grpSpPr>
        <p:sp>
          <p:nvSpPr>
            <p:cNvPr id="62" name="Freeform 190">
              <a:extLst>
                <a:ext uri="{FF2B5EF4-FFF2-40B4-BE49-F238E27FC236}">
                  <a16:creationId xmlns:a16="http://schemas.microsoft.com/office/drawing/2014/main" id="{F4E14037-D878-4062-8C53-378FBDBB2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6" y="1270000"/>
              <a:ext cx="149225" cy="96837"/>
            </a:xfrm>
            <a:custGeom>
              <a:avLst/>
              <a:gdLst>
                <a:gd name="T0" fmla="*/ 1352 w 1697"/>
                <a:gd name="T1" fmla="*/ 0 h 1101"/>
                <a:gd name="T2" fmla="*/ 1574 w 1697"/>
                <a:gd name="T3" fmla="*/ 222 h 1101"/>
                <a:gd name="T4" fmla="*/ 1697 w 1697"/>
                <a:gd name="T5" fmla="*/ 346 h 1101"/>
                <a:gd name="T6" fmla="*/ 1352 w 1697"/>
                <a:gd name="T7" fmla="*/ 689 h 1101"/>
                <a:gd name="T8" fmla="*/ 1228 w 1697"/>
                <a:gd name="T9" fmla="*/ 567 h 1101"/>
                <a:gd name="T10" fmla="*/ 1363 w 1697"/>
                <a:gd name="T11" fmla="*/ 431 h 1101"/>
                <a:gd name="T12" fmla="*/ 583 w 1697"/>
                <a:gd name="T13" fmla="*/ 431 h 1101"/>
                <a:gd name="T14" fmla="*/ 532 w 1697"/>
                <a:gd name="T15" fmla="*/ 435 h 1101"/>
                <a:gd name="T16" fmla="*/ 483 w 1697"/>
                <a:gd name="T17" fmla="*/ 444 h 1101"/>
                <a:gd name="T18" fmla="*/ 436 w 1697"/>
                <a:gd name="T19" fmla="*/ 460 h 1101"/>
                <a:gd name="T20" fmla="*/ 392 w 1697"/>
                <a:gd name="T21" fmla="*/ 480 h 1101"/>
                <a:gd name="T22" fmla="*/ 350 w 1697"/>
                <a:gd name="T23" fmla="*/ 506 h 1101"/>
                <a:gd name="T24" fmla="*/ 312 w 1697"/>
                <a:gd name="T25" fmla="*/ 535 h 1101"/>
                <a:gd name="T26" fmla="*/ 277 w 1697"/>
                <a:gd name="T27" fmla="*/ 570 h 1101"/>
                <a:gd name="T28" fmla="*/ 247 w 1697"/>
                <a:gd name="T29" fmla="*/ 607 h 1101"/>
                <a:gd name="T30" fmla="*/ 222 w 1697"/>
                <a:gd name="T31" fmla="*/ 649 h 1101"/>
                <a:gd name="T32" fmla="*/ 202 w 1697"/>
                <a:gd name="T33" fmla="*/ 693 h 1101"/>
                <a:gd name="T34" fmla="*/ 186 w 1697"/>
                <a:gd name="T35" fmla="*/ 740 h 1101"/>
                <a:gd name="T36" fmla="*/ 177 w 1697"/>
                <a:gd name="T37" fmla="*/ 791 h 1101"/>
                <a:gd name="T38" fmla="*/ 174 w 1697"/>
                <a:gd name="T39" fmla="*/ 841 h 1101"/>
                <a:gd name="T40" fmla="*/ 174 w 1697"/>
                <a:gd name="T41" fmla="*/ 1101 h 1101"/>
                <a:gd name="T42" fmla="*/ 0 w 1697"/>
                <a:gd name="T43" fmla="*/ 1101 h 1101"/>
                <a:gd name="T44" fmla="*/ 0 w 1697"/>
                <a:gd name="T45" fmla="*/ 841 h 1101"/>
                <a:gd name="T46" fmla="*/ 3 w 1697"/>
                <a:gd name="T47" fmla="*/ 782 h 1101"/>
                <a:gd name="T48" fmla="*/ 11 w 1697"/>
                <a:gd name="T49" fmla="*/ 724 h 1101"/>
                <a:gd name="T50" fmla="*/ 26 w 1697"/>
                <a:gd name="T51" fmla="*/ 668 h 1101"/>
                <a:gd name="T52" fmla="*/ 46 w 1697"/>
                <a:gd name="T53" fmla="*/ 615 h 1101"/>
                <a:gd name="T54" fmla="*/ 70 w 1697"/>
                <a:gd name="T55" fmla="*/ 563 h 1101"/>
                <a:gd name="T56" fmla="*/ 99 w 1697"/>
                <a:gd name="T57" fmla="*/ 515 h 1101"/>
                <a:gd name="T58" fmla="*/ 133 w 1697"/>
                <a:gd name="T59" fmla="*/ 470 h 1101"/>
                <a:gd name="T60" fmla="*/ 171 w 1697"/>
                <a:gd name="T61" fmla="*/ 429 h 1101"/>
                <a:gd name="T62" fmla="*/ 213 w 1697"/>
                <a:gd name="T63" fmla="*/ 392 h 1101"/>
                <a:gd name="T64" fmla="*/ 258 w 1697"/>
                <a:gd name="T65" fmla="*/ 357 h 1101"/>
                <a:gd name="T66" fmla="*/ 306 w 1697"/>
                <a:gd name="T67" fmla="*/ 329 h 1101"/>
                <a:gd name="T68" fmla="*/ 356 w 1697"/>
                <a:gd name="T69" fmla="*/ 304 h 1101"/>
                <a:gd name="T70" fmla="*/ 410 w 1697"/>
                <a:gd name="T71" fmla="*/ 284 h 1101"/>
                <a:gd name="T72" fmla="*/ 466 w 1697"/>
                <a:gd name="T73" fmla="*/ 269 h 1101"/>
                <a:gd name="T74" fmla="*/ 524 w 1697"/>
                <a:gd name="T75" fmla="*/ 261 h 1101"/>
                <a:gd name="T76" fmla="*/ 583 w 1697"/>
                <a:gd name="T77" fmla="*/ 258 h 1101"/>
                <a:gd name="T78" fmla="*/ 1363 w 1697"/>
                <a:gd name="T79" fmla="*/ 258 h 1101"/>
                <a:gd name="T80" fmla="*/ 1229 w 1697"/>
                <a:gd name="T81" fmla="*/ 123 h 1101"/>
                <a:gd name="T82" fmla="*/ 1352 w 1697"/>
                <a:gd name="T83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97" h="1101">
                  <a:moveTo>
                    <a:pt x="1352" y="0"/>
                  </a:moveTo>
                  <a:lnTo>
                    <a:pt x="1574" y="222"/>
                  </a:lnTo>
                  <a:lnTo>
                    <a:pt x="1697" y="346"/>
                  </a:lnTo>
                  <a:lnTo>
                    <a:pt x="1352" y="689"/>
                  </a:lnTo>
                  <a:lnTo>
                    <a:pt x="1228" y="567"/>
                  </a:lnTo>
                  <a:lnTo>
                    <a:pt x="1363" y="431"/>
                  </a:lnTo>
                  <a:lnTo>
                    <a:pt x="583" y="431"/>
                  </a:lnTo>
                  <a:lnTo>
                    <a:pt x="532" y="435"/>
                  </a:lnTo>
                  <a:lnTo>
                    <a:pt x="483" y="444"/>
                  </a:lnTo>
                  <a:lnTo>
                    <a:pt x="436" y="460"/>
                  </a:lnTo>
                  <a:lnTo>
                    <a:pt x="392" y="480"/>
                  </a:lnTo>
                  <a:lnTo>
                    <a:pt x="350" y="506"/>
                  </a:lnTo>
                  <a:lnTo>
                    <a:pt x="312" y="535"/>
                  </a:lnTo>
                  <a:lnTo>
                    <a:pt x="277" y="570"/>
                  </a:lnTo>
                  <a:lnTo>
                    <a:pt x="247" y="607"/>
                  </a:lnTo>
                  <a:lnTo>
                    <a:pt x="222" y="649"/>
                  </a:lnTo>
                  <a:lnTo>
                    <a:pt x="202" y="693"/>
                  </a:lnTo>
                  <a:lnTo>
                    <a:pt x="186" y="740"/>
                  </a:lnTo>
                  <a:lnTo>
                    <a:pt x="177" y="791"/>
                  </a:lnTo>
                  <a:lnTo>
                    <a:pt x="174" y="841"/>
                  </a:lnTo>
                  <a:lnTo>
                    <a:pt x="174" y="1101"/>
                  </a:lnTo>
                  <a:lnTo>
                    <a:pt x="0" y="1101"/>
                  </a:lnTo>
                  <a:lnTo>
                    <a:pt x="0" y="841"/>
                  </a:lnTo>
                  <a:lnTo>
                    <a:pt x="3" y="782"/>
                  </a:lnTo>
                  <a:lnTo>
                    <a:pt x="11" y="724"/>
                  </a:lnTo>
                  <a:lnTo>
                    <a:pt x="26" y="668"/>
                  </a:lnTo>
                  <a:lnTo>
                    <a:pt x="46" y="615"/>
                  </a:lnTo>
                  <a:lnTo>
                    <a:pt x="70" y="563"/>
                  </a:lnTo>
                  <a:lnTo>
                    <a:pt x="99" y="515"/>
                  </a:lnTo>
                  <a:lnTo>
                    <a:pt x="133" y="470"/>
                  </a:lnTo>
                  <a:lnTo>
                    <a:pt x="171" y="429"/>
                  </a:lnTo>
                  <a:lnTo>
                    <a:pt x="213" y="392"/>
                  </a:lnTo>
                  <a:lnTo>
                    <a:pt x="258" y="357"/>
                  </a:lnTo>
                  <a:lnTo>
                    <a:pt x="306" y="329"/>
                  </a:lnTo>
                  <a:lnTo>
                    <a:pt x="356" y="304"/>
                  </a:lnTo>
                  <a:lnTo>
                    <a:pt x="410" y="284"/>
                  </a:lnTo>
                  <a:lnTo>
                    <a:pt x="466" y="269"/>
                  </a:lnTo>
                  <a:lnTo>
                    <a:pt x="524" y="261"/>
                  </a:lnTo>
                  <a:lnTo>
                    <a:pt x="583" y="258"/>
                  </a:lnTo>
                  <a:lnTo>
                    <a:pt x="1363" y="258"/>
                  </a:lnTo>
                  <a:lnTo>
                    <a:pt x="1229" y="123"/>
                  </a:lnTo>
                  <a:lnTo>
                    <a:pt x="1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191">
              <a:extLst>
                <a:ext uri="{FF2B5EF4-FFF2-40B4-BE49-F238E27FC236}">
                  <a16:creationId xmlns:a16="http://schemas.microsoft.com/office/drawing/2014/main" id="{AB8039E5-BC94-4AB2-B5CA-344EE19C4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538" y="1384300"/>
              <a:ext cx="149225" cy="98425"/>
            </a:xfrm>
            <a:custGeom>
              <a:avLst/>
              <a:gdLst>
                <a:gd name="T0" fmla="*/ 1523 w 1697"/>
                <a:gd name="T1" fmla="*/ 0 h 1101"/>
                <a:gd name="T2" fmla="*/ 1697 w 1697"/>
                <a:gd name="T3" fmla="*/ 0 h 1101"/>
                <a:gd name="T4" fmla="*/ 1697 w 1697"/>
                <a:gd name="T5" fmla="*/ 259 h 1101"/>
                <a:gd name="T6" fmla="*/ 1693 w 1697"/>
                <a:gd name="T7" fmla="*/ 319 h 1101"/>
                <a:gd name="T8" fmla="*/ 1685 w 1697"/>
                <a:gd name="T9" fmla="*/ 376 h 1101"/>
                <a:gd name="T10" fmla="*/ 1670 w 1697"/>
                <a:gd name="T11" fmla="*/ 433 h 1101"/>
                <a:gd name="T12" fmla="*/ 1650 w 1697"/>
                <a:gd name="T13" fmla="*/ 486 h 1101"/>
                <a:gd name="T14" fmla="*/ 1626 w 1697"/>
                <a:gd name="T15" fmla="*/ 538 h 1101"/>
                <a:gd name="T16" fmla="*/ 1597 w 1697"/>
                <a:gd name="T17" fmla="*/ 586 h 1101"/>
                <a:gd name="T18" fmla="*/ 1564 w 1697"/>
                <a:gd name="T19" fmla="*/ 631 h 1101"/>
                <a:gd name="T20" fmla="*/ 1526 w 1697"/>
                <a:gd name="T21" fmla="*/ 672 h 1101"/>
                <a:gd name="T22" fmla="*/ 1484 w 1697"/>
                <a:gd name="T23" fmla="*/ 709 h 1101"/>
                <a:gd name="T24" fmla="*/ 1439 w 1697"/>
                <a:gd name="T25" fmla="*/ 743 h 1101"/>
                <a:gd name="T26" fmla="*/ 1391 w 1697"/>
                <a:gd name="T27" fmla="*/ 772 h 1101"/>
                <a:gd name="T28" fmla="*/ 1339 w 1697"/>
                <a:gd name="T29" fmla="*/ 797 h 1101"/>
                <a:gd name="T30" fmla="*/ 1286 w 1697"/>
                <a:gd name="T31" fmla="*/ 817 h 1101"/>
                <a:gd name="T32" fmla="*/ 1230 w 1697"/>
                <a:gd name="T33" fmla="*/ 831 h 1101"/>
                <a:gd name="T34" fmla="*/ 1172 w 1697"/>
                <a:gd name="T35" fmla="*/ 840 h 1101"/>
                <a:gd name="T36" fmla="*/ 1112 w 1697"/>
                <a:gd name="T37" fmla="*/ 843 h 1101"/>
                <a:gd name="T38" fmla="*/ 333 w 1697"/>
                <a:gd name="T39" fmla="*/ 843 h 1101"/>
                <a:gd name="T40" fmla="*/ 468 w 1697"/>
                <a:gd name="T41" fmla="*/ 977 h 1101"/>
                <a:gd name="T42" fmla="*/ 344 w 1697"/>
                <a:gd name="T43" fmla="*/ 1101 h 1101"/>
                <a:gd name="T44" fmla="*/ 124 w 1697"/>
                <a:gd name="T45" fmla="*/ 880 h 1101"/>
                <a:gd name="T46" fmla="*/ 0 w 1697"/>
                <a:gd name="T47" fmla="*/ 756 h 1101"/>
                <a:gd name="T48" fmla="*/ 344 w 1697"/>
                <a:gd name="T49" fmla="*/ 412 h 1101"/>
                <a:gd name="T50" fmla="*/ 469 w 1697"/>
                <a:gd name="T51" fmla="*/ 536 h 1101"/>
                <a:gd name="T52" fmla="*/ 334 w 1697"/>
                <a:gd name="T53" fmla="*/ 670 h 1101"/>
                <a:gd name="T54" fmla="*/ 1113 w 1697"/>
                <a:gd name="T55" fmla="*/ 670 h 1101"/>
                <a:gd name="T56" fmla="*/ 1164 w 1697"/>
                <a:gd name="T57" fmla="*/ 666 h 1101"/>
                <a:gd name="T58" fmla="*/ 1214 w 1697"/>
                <a:gd name="T59" fmla="*/ 657 h 1101"/>
                <a:gd name="T60" fmla="*/ 1261 w 1697"/>
                <a:gd name="T61" fmla="*/ 642 h 1101"/>
                <a:gd name="T62" fmla="*/ 1306 w 1697"/>
                <a:gd name="T63" fmla="*/ 621 h 1101"/>
                <a:gd name="T64" fmla="*/ 1347 w 1697"/>
                <a:gd name="T65" fmla="*/ 596 h 1101"/>
                <a:gd name="T66" fmla="*/ 1385 w 1697"/>
                <a:gd name="T67" fmla="*/ 566 h 1101"/>
                <a:gd name="T68" fmla="*/ 1419 w 1697"/>
                <a:gd name="T69" fmla="*/ 532 h 1101"/>
                <a:gd name="T70" fmla="*/ 1449 w 1697"/>
                <a:gd name="T71" fmla="*/ 494 h 1101"/>
                <a:gd name="T72" fmla="*/ 1474 w 1697"/>
                <a:gd name="T73" fmla="*/ 453 h 1101"/>
                <a:gd name="T74" fmla="*/ 1495 w 1697"/>
                <a:gd name="T75" fmla="*/ 408 h 1101"/>
                <a:gd name="T76" fmla="*/ 1510 w 1697"/>
                <a:gd name="T77" fmla="*/ 361 h 1101"/>
                <a:gd name="T78" fmla="*/ 1520 w 1697"/>
                <a:gd name="T79" fmla="*/ 312 h 1101"/>
                <a:gd name="T80" fmla="*/ 1523 w 1697"/>
                <a:gd name="T81" fmla="*/ 260 h 1101"/>
                <a:gd name="T82" fmla="*/ 1523 w 1697"/>
                <a:gd name="T83" fmla="*/ 260 h 1101"/>
                <a:gd name="T84" fmla="*/ 1523 w 1697"/>
                <a:gd name="T85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97" h="1101">
                  <a:moveTo>
                    <a:pt x="1523" y="0"/>
                  </a:moveTo>
                  <a:lnTo>
                    <a:pt x="1697" y="0"/>
                  </a:lnTo>
                  <a:lnTo>
                    <a:pt x="1697" y="259"/>
                  </a:lnTo>
                  <a:lnTo>
                    <a:pt x="1693" y="319"/>
                  </a:lnTo>
                  <a:lnTo>
                    <a:pt x="1685" y="376"/>
                  </a:lnTo>
                  <a:lnTo>
                    <a:pt x="1670" y="433"/>
                  </a:lnTo>
                  <a:lnTo>
                    <a:pt x="1650" y="486"/>
                  </a:lnTo>
                  <a:lnTo>
                    <a:pt x="1626" y="538"/>
                  </a:lnTo>
                  <a:lnTo>
                    <a:pt x="1597" y="586"/>
                  </a:lnTo>
                  <a:lnTo>
                    <a:pt x="1564" y="631"/>
                  </a:lnTo>
                  <a:lnTo>
                    <a:pt x="1526" y="672"/>
                  </a:lnTo>
                  <a:lnTo>
                    <a:pt x="1484" y="709"/>
                  </a:lnTo>
                  <a:lnTo>
                    <a:pt x="1439" y="743"/>
                  </a:lnTo>
                  <a:lnTo>
                    <a:pt x="1391" y="772"/>
                  </a:lnTo>
                  <a:lnTo>
                    <a:pt x="1339" y="797"/>
                  </a:lnTo>
                  <a:lnTo>
                    <a:pt x="1286" y="817"/>
                  </a:lnTo>
                  <a:lnTo>
                    <a:pt x="1230" y="831"/>
                  </a:lnTo>
                  <a:lnTo>
                    <a:pt x="1172" y="840"/>
                  </a:lnTo>
                  <a:lnTo>
                    <a:pt x="1112" y="843"/>
                  </a:lnTo>
                  <a:lnTo>
                    <a:pt x="333" y="843"/>
                  </a:lnTo>
                  <a:lnTo>
                    <a:pt x="468" y="977"/>
                  </a:lnTo>
                  <a:lnTo>
                    <a:pt x="344" y="1101"/>
                  </a:lnTo>
                  <a:lnTo>
                    <a:pt x="124" y="880"/>
                  </a:lnTo>
                  <a:lnTo>
                    <a:pt x="0" y="756"/>
                  </a:lnTo>
                  <a:lnTo>
                    <a:pt x="344" y="412"/>
                  </a:lnTo>
                  <a:lnTo>
                    <a:pt x="469" y="536"/>
                  </a:lnTo>
                  <a:lnTo>
                    <a:pt x="334" y="670"/>
                  </a:lnTo>
                  <a:lnTo>
                    <a:pt x="1113" y="670"/>
                  </a:lnTo>
                  <a:lnTo>
                    <a:pt x="1164" y="666"/>
                  </a:lnTo>
                  <a:lnTo>
                    <a:pt x="1214" y="657"/>
                  </a:lnTo>
                  <a:lnTo>
                    <a:pt x="1261" y="642"/>
                  </a:lnTo>
                  <a:lnTo>
                    <a:pt x="1306" y="621"/>
                  </a:lnTo>
                  <a:lnTo>
                    <a:pt x="1347" y="596"/>
                  </a:lnTo>
                  <a:lnTo>
                    <a:pt x="1385" y="566"/>
                  </a:lnTo>
                  <a:lnTo>
                    <a:pt x="1419" y="532"/>
                  </a:lnTo>
                  <a:lnTo>
                    <a:pt x="1449" y="494"/>
                  </a:lnTo>
                  <a:lnTo>
                    <a:pt x="1474" y="453"/>
                  </a:lnTo>
                  <a:lnTo>
                    <a:pt x="1495" y="408"/>
                  </a:lnTo>
                  <a:lnTo>
                    <a:pt x="1510" y="361"/>
                  </a:lnTo>
                  <a:lnTo>
                    <a:pt x="1520" y="312"/>
                  </a:lnTo>
                  <a:lnTo>
                    <a:pt x="1523" y="260"/>
                  </a:lnTo>
                  <a:lnTo>
                    <a:pt x="1523" y="260"/>
                  </a:lnTo>
                  <a:lnTo>
                    <a:pt x="15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192">
              <a:extLst>
                <a:ext uri="{FF2B5EF4-FFF2-40B4-BE49-F238E27FC236}">
                  <a16:creationId xmlns:a16="http://schemas.microsoft.com/office/drawing/2014/main" id="{7C0CA3B8-3FBC-469F-B247-5357BB9D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26" y="1239838"/>
              <a:ext cx="77788" cy="123825"/>
            </a:xfrm>
            <a:custGeom>
              <a:avLst/>
              <a:gdLst>
                <a:gd name="T0" fmla="*/ 440 w 895"/>
                <a:gd name="T1" fmla="*/ 0 h 1399"/>
                <a:gd name="T2" fmla="*/ 486 w 895"/>
                <a:gd name="T3" fmla="*/ 9 h 1399"/>
                <a:gd name="T4" fmla="*/ 521 w 895"/>
                <a:gd name="T5" fmla="*/ 23 h 1399"/>
                <a:gd name="T6" fmla="*/ 546 w 895"/>
                <a:gd name="T7" fmla="*/ 39 h 1399"/>
                <a:gd name="T8" fmla="*/ 562 w 895"/>
                <a:gd name="T9" fmla="*/ 53 h 1399"/>
                <a:gd name="T10" fmla="*/ 567 w 895"/>
                <a:gd name="T11" fmla="*/ 58 h 1399"/>
                <a:gd name="T12" fmla="*/ 629 w 895"/>
                <a:gd name="T13" fmla="*/ 61 h 1399"/>
                <a:gd name="T14" fmla="*/ 681 w 895"/>
                <a:gd name="T15" fmla="*/ 80 h 1399"/>
                <a:gd name="T16" fmla="*/ 721 w 895"/>
                <a:gd name="T17" fmla="*/ 116 h 1399"/>
                <a:gd name="T18" fmla="*/ 752 w 895"/>
                <a:gd name="T19" fmla="*/ 163 h 1399"/>
                <a:gd name="T20" fmla="*/ 774 w 895"/>
                <a:gd name="T21" fmla="*/ 222 h 1399"/>
                <a:gd name="T22" fmla="*/ 787 w 895"/>
                <a:gd name="T23" fmla="*/ 290 h 1399"/>
                <a:gd name="T24" fmla="*/ 794 w 895"/>
                <a:gd name="T25" fmla="*/ 366 h 1399"/>
                <a:gd name="T26" fmla="*/ 792 w 895"/>
                <a:gd name="T27" fmla="*/ 446 h 1399"/>
                <a:gd name="T28" fmla="*/ 785 w 895"/>
                <a:gd name="T29" fmla="*/ 530 h 1399"/>
                <a:gd name="T30" fmla="*/ 789 w 895"/>
                <a:gd name="T31" fmla="*/ 602 h 1399"/>
                <a:gd name="T32" fmla="*/ 803 w 895"/>
                <a:gd name="T33" fmla="*/ 658 h 1399"/>
                <a:gd name="T34" fmla="*/ 822 w 895"/>
                <a:gd name="T35" fmla="*/ 700 h 1399"/>
                <a:gd name="T36" fmla="*/ 844 w 895"/>
                <a:gd name="T37" fmla="*/ 729 h 1399"/>
                <a:gd name="T38" fmla="*/ 866 w 895"/>
                <a:gd name="T39" fmla="*/ 748 h 1399"/>
                <a:gd name="T40" fmla="*/ 884 w 895"/>
                <a:gd name="T41" fmla="*/ 758 h 1399"/>
                <a:gd name="T42" fmla="*/ 894 w 895"/>
                <a:gd name="T43" fmla="*/ 763 h 1399"/>
                <a:gd name="T44" fmla="*/ 871 w 895"/>
                <a:gd name="T45" fmla="*/ 784 h 1399"/>
                <a:gd name="T46" fmla="*/ 814 w 895"/>
                <a:gd name="T47" fmla="*/ 816 h 1399"/>
                <a:gd name="T48" fmla="*/ 752 w 895"/>
                <a:gd name="T49" fmla="*/ 835 h 1399"/>
                <a:gd name="T50" fmla="*/ 693 w 895"/>
                <a:gd name="T51" fmla="*/ 845 h 1399"/>
                <a:gd name="T52" fmla="*/ 647 w 895"/>
                <a:gd name="T53" fmla="*/ 849 h 1399"/>
                <a:gd name="T54" fmla="*/ 620 w 895"/>
                <a:gd name="T55" fmla="*/ 849 h 1399"/>
                <a:gd name="T56" fmla="*/ 616 w 895"/>
                <a:gd name="T57" fmla="*/ 910 h 1399"/>
                <a:gd name="T58" fmla="*/ 450 w 895"/>
                <a:gd name="T59" fmla="*/ 1399 h 1399"/>
                <a:gd name="T60" fmla="*/ 284 w 895"/>
                <a:gd name="T61" fmla="*/ 851 h 1399"/>
                <a:gd name="T62" fmla="*/ 199 w 895"/>
                <a:gd name="T63" fmla="*/ 846 h 1399"/>
                <a:gd name="T64" fmla="*/ 131 w 895"/>
                <a:gd name="T65" fmla="*/ 834 h 1399"/>
                <a:gd name="T66" fmla="*/ 79 w 895"/>
                <a:gd name="T67" fmla="*/ 816 h 1399"/>
                <a:gd name="T68" fmla="*/ 43 w 895"/>
                <a:gd name="T69" fmla="*/ 796 h 1399"/>
                <a:gd name="T70" fmla="*/ 18 w 895"/>
                <a:gd name="T71" fmla="*/ 778 h 1399"/>
                <a:gd name="T72" fmla="*/ 4 w 895"/>
                <a:gd name="T73" fmla="*/ 765 h 1399"/>
                <a:gd name="T74" fmla="*/ 0 w 895"/>
                <a:gd name="T75" fmla="*/ 759 h 1399"/>
                <a:gd name="T76" fmla="*/ 4 w 895"/>
                <a:gd name="T77" fmla="*/ 759 h 1399"/>
                <a:gd name="T78" fmla="*/ 13 w 895"/>
                <a:gd name="T79" fmla="*/ 756 h 1399"/>
                <a:gd name="T80" fmla="*/ 29 w 895"/>
                <a:gd name="T81" fmla="*/ 749 h 1399"/>
                <a:gd name="T82" fmla="*/ 47 w 895"/>
                <a:gd name="T83" fmla="*/ 734 h 1399"/>
                <a:gd name="T84" fmla="*/ 66 w 895"/>
                <a:gd name="T85" fmla="*/ 710 h 1399"/>
                <a:gd name="T86" fmla="*/ 85 w 895"/>
                <a:gd name="T87" fmla="*/ 676 h 1399"/>
                <a:gd name="T88" fmla="*/ 100 w 895"/>
                <a:gd name="T89" fmla="*/ 626 h 1399"/>
                <a:gd name="T90" fmla="*/ 112 w 895"/>
                <a:gd name="T91" fmla="*/ 560 h 1399"/>
                <a:gd name="T92" fmla="*/ 117 w 895"/>
                <a:gd name="T93" fmla="*/ 477 h 1399"/>
                <a:gd name="T94" fmla="*/ 117 w 895"/>
                <a:gd name="T95" fmla="*/ 375 h 1399"/>
                <a:gd name="T96" fmla="*/ 125 w 895"/>
                <a:gd name="T97" fmla="*/ 284 h 1399"/>
                <a:gd name="T98" fmla="*/ 142 w 895"/>
                <a:gd name="T99" fmla="*/ 211 h 1399"/>
                <a:gd name="T100" fmla="*/ 165 w 895"/>
                <a:gd name="T101" fmla="*/ 152 h 1399"/>
                <a:gd name="T102" fmla="*/ 194 w 895"/>
                <a:gd name="T103" fmla="*/ 108 h 1399"/>
                <a:gd name="T104" fmla="*/ 224 w 895"/>
                <a:gd name="T105" fmla="*/ 75 h 1399"/>
                <a:gd name="T106" fmla="*/ 254 w 895"/>
                <a:gd name="T107" fmla="*/ 52 h 1399"/>
                <a:gd name="T108" fmla="*/ 284 w 895"/>
                <a:gd name="T109" fmla="*/ 35 h 1399"/>
                <a:gd name="T110" fmla="*/ 308 w 895"/>
                <a:gd name="T111" fmla="*/ 24 h 1399"/>
                <a:gd name="T112" fmla="*/ 353 w 895"/>
                <a:gd name="T113" fmla="*/ 10 h 1399"/>
                <a:gd name="T114" fmla="*/ 413 w 895"/>
                <a:gd name="T115" fmla="*/ 0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5" h="1399">
                  <a:moveTo>
                    <a:pt x="413" y="0"/>
                  </a:moveTo>
                  <a:lnTo>
                    <a:pt x="440" y="0"/>
                  </a:lnTo>
                  <a:lnTo>
                    <a:pt x="464" y="4"/>
                  </a:lnTo>
                  <a:lnTo>
                    <a:pt x="486" y="9"/>
                  </a:lnTo>
                  <a:lnTo>
                    <a:pt x="505" y="16"/>
                  </a:lnTo>
                  <a:lnTo>
                    <a:pt x="521" y="23"/>
                  </a:lnTo>
                  <a:lnTo>
                    <a:pt x="535" y="32"/>
                  </a:lnTo>
                  <a:lnTo>
                    <a:pt x="546" y="39"/>
                  </a:lnTo>
                  <a:lnTo>
                    <a:pt x="556" y="46"/>
                  </a:lnTo>
                  <a:lnTo>
                    <a:pt x="562" y="53"/>
                  </a:lnTo>
                  <a:lnTo>
                    <a:pt x="565" y="57"/>
                  </a:lnTo>
                  <a:lnTo>
                    <a:pt x="567" y="58"/>
                  </a:lnTo>
                  <a:lnTo>
                    <a:pt x="599" y="57"/>
                  </a:lnTo>
                  <a:lnTo>
                    <a:pt x="629" y="61"/>
                  </a:lnTo>
                  <a:lnTo>
                    <a:pt x="655" y="68"/>
                  </a:lnTo>
                  <a:lnTo>
                    <a:pt x="681" y="80"/>
                  </a:lnTo>
                  <a:lnTo>
                    <a:pt x="701" y="96"/>
                  </a:lnTo>
                  <a:lnTo>
                    <a:pt x="721" y="116"/>
                  </a:lnTo>
                  <a:lnTo>
                    <a:pt x="738" y="138"/>
                  </a:lnTo>
                  <a:lnTo>
                    <a:pt x="752" y="163"/>
                  </a:lnTo>
                  <a:lnTo>
                    <a:pt x="764" y="191"/>
                  </a:lnTo>
                  <a:lnTo>
                    <a:pt x="774" y="222"/>
                  </a:lnTo>
                  <a:lnTo>
                    <a:pt x="782" y="255"/>
                  </a:lnTo>
                  <a:lnTo>
                    <a:pt x="787" y="290"/>
                  </a:lnTo>
                  <a:lnTo>
                    <a:pt x="792" y="327"/>
                  </a:lnTo>
                  <a:lnTo>
                    <a:pt x="794" y="366"/>
                  </a:lnTo>
                  <a:lnTo>
                    <a:pt x="794" y="405"/>
                  </a:lnTo>
                  <a:lnTo>
                    <a:pt x="792" y="446"/>
                  </a:lnTo>
                  <a:lnTo>
                    <a:pt x="788" y="488"/>
                  </a:lnTo>
                  <a:lnTo>
                    <a:pt x="785" y="530"/>
                  </a:lnTo>
                  <a:lnTo>
                    <a:pt x="786" y="569"/>
                  </a:lnTo>
                  <a:lnTo>
                    <a:pt x="789" y="602"/>
                  </a:lnTo>
                  <a:lnTo>
                    <a:pt x="795" y="632"/>
                  </a:lnTo>
                  <a:lnTo>
                    <a:pt x="803" y="658"/>
                  </a:lnTo>
                  <a:lnTo>
                    <a:pt x="811" y="680"/>
                  </a:lnTo>
                  <a:lnTo>
                    <a:pt x="822" y="700"/>
                  </a:lnTo>
                  <a:lnTo>
                    <a:pt x="833" y="715"/>
                  </a:lnTo>
                  <a:lnTo>
                    <a:pt x="844" y="729"/>
                  </a:lnTo>
                  <a:lnTo>
                    <a:pt x="855" y="739"/>
                  </a:lnTo>
                  <a:lnTo>
                    <a:pt x="866" y="748"/>
                  </a:lnTo>
                  <a:lnTo>
                    <a:pt x="875" y="754"/>
                  </a:lnTo>
                  <a:lnTo>
                    <a:pt x="884" y="758"/>
                  </a:lnTo>
                  <a:lnTo>
                    <a:pt x="890" y="761"/>
                  </a:lnTo>
                  <a:lnTo>
                    <a:pt x="894" y="763"/>
                  </a:lnTo>
                  <a:lnTo>
                    <a:pt x="895" y="763"/>
                  </a:lnTo>
                  <a:lnTo>
                    <a:pt x="871" y="784"/>
                  </a:lnTo>
                  <a:lnTo>
                    <a:pt x="844" y="802"/>
                  </a:lnTo>
                  <a:lnTo>
                    <a:pt x="814" y="816"/>
                  </a:lnTo>
                  <a:lnTo>
                    <a:pt x="783" y="826"/>
                  </a:lnTo>
                  <a:lnTo>
                    <a:pt x="752" y="835"/>
                  </a:lnTo>
                  <a:lnTo>
                    <a:pt x="721" y="841"/>
                  </a:lnTo>
                  <a:lnTo>
                    <a:pt x="693" y="845"/>
                  </a:lnTo>
                  <a:lnTo>
                    <a:pt x="668" y="848"/>
                  </a:lnTo>
                  <a:lnTo>
                    <a:pt x="647" y="849"/>
                  </a:lnTo>
                  <a:lnTo>
                    <a:pt x="630" y="849"/>
                  </a:lnTo>
                  <a:lnTo>
                    <a:pt x="620" y="849"/>
                  </a:lnTo>
                  <a:lnTo>
                    <a:pt x="616" y="849"/>
                  </a:lnTo>
                  <a:lnTo>
                    <a:pt x="616" y="910"/>
                  </a:lnTo>
                  <a:lnTo>
                    <a:pt x="617" y="913"/>
                  </a:lnTo>
                  <a:lnTo>
                    <a:pt x="450" y="1399"/>
                  </a:lnTo>
                  <a:lnTo>
                    <a:pt x="284" y="913"/>
                  </a:lnTo>
                  <a:lnTo>
                    <a:pt x="284" y="851"/>
                  </a:lnTo>
                  <a:lnTo>
                    <a:pt x="239" y="850"/>
                  </a:lnTo>
                  <a:lnTo>
                    <a:pt x="199" y="846"/>
                  </a:lnTo>
                  <a:lnTo>
                    <a:pt x="163" y="841"/>
                  </a:lnTo>
                  <a:lnTo>
                    <a:pt x="131" y="834"/>
                  </a:lnTo>
                  <a:lnTo>
                    <a:pt x="103" y="825"/>
                  </a:lnTo>
                  <a:lnTo>
                    <a:pt x="79" y="816"/>
                  </a:lnTo>
                  <a:lnTo>
                    <a:pt x="59" y="806"/>
                  </a:lnTo>
                  <a:lnTo>
                    <a:pt x="43" y="796"/>
                  </a:lnTo>
                  <a:lnTo>
                    <a:pt x="28" y="787"/>
                  </a:lnTo>
                  <a:lnTo>
                    <a:pt x="18" y="778"/>
                  </a:lnTo>
                  <a:lnTo>
                    <a:pt x="9" y="771"/>
                  </a:lnTo>
                  <a:lnTo>
                    <a:pt x="4" y="765"/>
                  </a:lnTo>
                  <a:lnTo>
                    <a:pt x="1" y="760"/>
                  </a:lnTo>
                  <a:lnTo>
                    <a:pt x="0" y="759"/>
                  </a:lnTo>
                  <a:lnTo>
                    <a:pt x="1" y="759"/>
                  </a:lnTo>
                  <a:lnTo>
                    <a:pt x="4" y="759"/>
                  </a:lnTo>
                  <a:lnTo>
                    <a:pt x="8" y="758"/>
                  </a:lnTo>
                  <a:lnTo>
                    <a:pt x="13" y="756"/>
                  </a:lnTo>
                  <a:lnTo>
                    <a:pt x="21" y="753"/>
                  </a:lnTo>
                  <a:lnTo>
                    <a:pt x="29" y="749"/>
                  </a:lnTo>
                  <a:lnTo>
                    <a:pt x="37" y="743"/>
                  </a:lnTo>
                  <a:lnTo>
                    <a:pt x="47" y="734"/>
                  </a:lnTo>
                  <a:lnTo>
                    <a:pt x="56" y="724"/>
                  </a:lnTo>
                  <a:lnTo>
                    <a:pt x="66" y="710"/>
                  </a:lnTo>
                  <a:lnTo>
                    <a:pt x="75" y="694"/>
                  </a:lnTo>
                  <a:lnTo>
                    <a:pt x="85" y="676"/>
                  </a:lnTo>
                  <a:lnTo>
                    <a:pt x="93" y="653"/>
                  </a:lnTo>
                  <a:lnTo>
                    <a:pt x="100" y="626"/>
                  </a:lnTo>
                  <a:lnTo>
                    <a:pt x="107" y="595"/>
                  </a:lnTo>
                  <a:lnTo>
                    <a:pt x="112" y="560"/>
                  </a:lnTo>
                  <a:lnTo>
                    <a:pt x="115" y="522"/>
                  </a:lnTo>
                  <a:lnTo>
                    <a:pt x="117" y="477"/>
                  </a:lnTo>
                  <a:lnTo>
                    <a:pt x="117" y="427"/>
                  </a:lnTo>
                  <a:lnTo>
                    <a:pt x="117" y="375"/>
                  </a:lnTo>
                  <a:lnTo>
                    <a:pt x="120" y="327"/>
                  </a:lnTo>
                  <a:lnTo>
                    <a:pt x="125" y="284"/>
                  </a:lnTo>
                  <a:lnTo>
                    <a:pt x="133" y="245"/>
                  </a:lnTo>
                  <a:lnTo>
                    <a:pt x="142" y="211"/>
                  </a:lnTo>
                  <a:lnTo>
                    <a:pt x="153" y="179"/>
                  </a:lnTo>
                  <a:lnTo>
                    <a:pt x="165" y="152"/>
                  </a:lnTo>
                  <a:lnTo>
                    <a:pt x="179" y="129"/>
                  </a:lnTo>
                  <a:lnTo>
                    <a:pt x="194" y="108"/>
                  </a:lnTo>
                  <a:lnTo>
                    <a:pt x="208" y="90"/>
                  </a:lnTo>
                  <a:lnTo>
                    <a:pt x="224" y="75"/>
                  </a:lnTo>
                  <a:lnTo>
                    <a:pt x="240" y="62"/>
                  </a:lnTo>
                  <a:lnTo>
                    <a:pt x="254" y="52"/>
                  </a:lnTo>
                  <a:lnTo>
                    <a:pt x="269" y="42"/>
                  </a:lnTo>
                  <a:lnTo>
                    <a:pt x="284" y="35"/>
                  </a:lnTo>
                  <a:lnTo>
                    <a:pt x="296" y="30"/>
                  </a:lnTo>
                  <a:lnTo>
                    <a:pt x="308" y="24"/>
                  </a:lnTo>
                  <a:lnTo>
                    <a:pt x="318" y="20"/>
                  </a:lnTo>
                  <a:lnTo>
                    <a:pt x="353" y="10"/>
                  </a:lnTo>
                  <a:lnTo>
                    <a:pt x="384" y="2"/>
                  </a:lnTo>
                  <a:lnTo>
                    <a:pt x="4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193">
              <a:extLst>
                <a:ext uri="{FF2B5EF4-FFF2-40B4-BE49-F238E27FC236}">
                  <a16:creationId xmlns:a16="http://schemas.microsoft.com/office/drawing/2014/main" id="{933FCB02-984A-41FE-8E36-7C77D6BC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1325563"/>
              <a:ext cx="107950" cy="41275"/>
            </a:xfrm>
            <a:custGeom>
              <a:avLst/>
              <a:gdLst>
                <a:gd name="T0" fmla="*/ 384 w 1228"/>
                <a:gd name="T1" fmla="*/ 0 h 471"/>
                <a:gd name="T2" fmla="*/ 317 w 1228"/>
                <a:gd name="T3" fmla="*/ 195 h 471"/>
                <a:gd name="T4" fmla="*/ 409 w 1228"/>
                <a:gd name="T5" fmla="*/ 188 h 471"/>
                <a:gd name="T6" fmla="*/ 613 w 1228"/>
                <a:gd name="T7" fmla="*/ 439 h 471"/>
                <a:gd name="T8" fmla="*/ 817 w 1228"/>
                <a:gd name="T9" fmla="*/ 188 h 471"/>
                <a:gd name="T10" fmla="*/ 909 w 1228"/>
                <a:gd name="T11" fmla="*/ 195 h 471"/>
                <a:gd name="T12" fmla="*/ 843 w 1228"/>
                <a:gd name="T13" fmla="*/ 0 h 471"/>
                <a:gd name="T14" fmla="*/ 861 w 1228"/>
                <a:gd name="T15" fmla="*/ 11 h 471"/>
                <a:gd name="T16" fmla="*/ 879 w 1228"/>
                <a:gd name="T17" fmla="*/ 20 h 471"/>
                <a:gd name="T18" fmla="*/ 1090 w 1228"/>
                <a:gd name="T19" fmla="*/ 123 h 471"/>
                <a:gd name="T20" fmla="*/ 1116 w 1228"/>
                <a:gd name="T21" fmla="*/ 139 h 471"/>
                <a:gd name="T22" fmla="*/ 1139 w 1228"/>
                <a:gd name="T23" fmla="*/ 157 h 471"/>
                <a:gd name="T24" fmla="*/ 1159 w 1228"/>
                <a:gd name="T25" fmla="*/ 179 h 471"/>
                <a:gd name="T26" fmla="*/ 1174 w 1228"/>
                <a:gd name="T27" fmla="*/ 204 h 471"/>
                <a:gd name="T28" fmla="*/ 1186 w 1228"/>
                <a:gd name="T29" fmla="*/ 232 h 471"/>
                <a:gd name="T30" fmla="*/ 1194 w 1228"/>
                <a:gd name="T31" fmla="*/ 261 h 471"/>
                <a:gd name="T32" fmla="*/ 1228 w 1228"/>
                <a:gd name="T33" fmla="*/ 445 h 471"/>
                <a:gd name="T34" fmla="*/ 1228 w 1228"/>
                <a:gd name="T35" fmla="*/ 456 h 471"/>
                <a:gd name="T36" fmla="*/ 1223 w 1228"/>
                <a:gd name="T37" fmla="*/ 464 h 471"/>
                <a:gd name="T38" fmla="*/ 1215 w 1228"/>
                <a:gd name="T39" fmla="*/ 469 h 471"/>
                <a:gd name="T40" fmla="*/ 1206 w 1228"/>
                <a:gd name="T41" fmla="*/ 471 h 471"/>
                <a:gd name="T42" fmla="*/ 22 w 1228"/>
                <a:gd name="T43" fmla="*/ 471 h 471"/>
                <a:gd name="T44" fmla="*/ 13 w 1228"/>
                <a:gd name="T45" fmla="*/ 469 h 471"/>
                <a:gd name="T46" fmla="*/ 6 w 1228"/>
                <a:gd name="T47" fmla="*/ 464 h 471"/>
                <a:gd name="T48" fmla="*/ 1 w 1228"/>
                <a:gd name="T49" fmla="*/ 456 h 471"/>
                <a:gd name="T50" fmla="*/ 0 w 1228"/>
                <a:gd name="T51" fmla="*/ 445 h 471"/>
                <a:gd name="T52" fmla="*/ 34 w 1228"/>
                <a:gd name="T53" fmla="*/ 261 h 471"/>
                <a:gd name="T54" fmla="*/ 42 w 1228"/>
                <a:gd name="T55" fmla="*/ 232 h 471"/>
                <a:gd name="T56" fmla="*/ 55 w 1228"/>
                <a:gd name="T57" fmla="*/ 204 h 471"/>
                <a:gd name="T58" fmla="*/ 71 w 1228"/>
                <a:gd name="T59" fmla="*/ 179 h 471"/>
                <a:gd name="T60" fmla="*/ 90 w 1228"/>
                <a:gd name="T61" fmla="*/ 157 h 471"/>
                <a:gd name="T62" fmla="*/ 113 w 1228"/>
                <a:gd name="T63" fmla="*/ 139 h 471"/>
                <a:gd name="T64" fmla="*/ 139 w 1228"/>
                <a:gd name="T65" fmla="*/ 123 h 471"/>
                <a:gd name="T66" fmla="*/ 342 w 1228"/>
                <a:gd name="T67" fmla="*/ 22 h 471"/>
                <a:gd name="T68" fmla="*/ 384 w 1228"/>
                <a:gd name="T6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8" h="471">
                  <a:moveTo>
                    <a:pt x="384" y="0"/>
                  </a:moveTo>
                  <a:lnTo>
                    <a:pt x="317" y="195"/>
                  </a:lnTo>
                  <a:lnTo>
                    <a:pt x="409" y="188"/>
                  </a:lnTo>
                  <a:lnTo>
                    <a:pt x="613" y="439"/>
                  </a:lnTo>
                  <a:lnTo>
                    <a:pt x="817" y="188"/>
                  </a:lnTo>
                  <a:lnTo>
                    <a:pt x="909" y="195"/>
                  </a:lnTo>
                  <a:lnTo>
                    <a:pt x="843" y="0"/>
                  </a:lnTo>
                  <a:lnTo>
                    <a:pt x="861" y="11"/>
                  </a:lnTo>
                  <a:lnTo>
                    <a:pt x="879" y="20"/>
                  </a:lnTo>
                  <a:lnTo>
                    <a:pt x="1090" y="123"/>
                  </a:lnTo>
                  <a:lnTo>
                    <a:pt x="1116" y="139"/>
                  </a:lnTo>
                  <a:lnTo>
                    <a:pt x="1139" y="157"/>
                  </a:lnTo>
                  <a:lnTo>
                    <a:pt x="1159" y="179"/>
                  </a:lnTo>
                  <a:lnTo>
                    <a:pt x="1174" y="204"/>
                  </a:lnTo>
                  <a:lnTo>
                    <a:pt x="1186" y="232"/>
                  </a:lnTo>
                  <a:lnTo>
                    <a:pt x="1194" y="261"/>
                  </a:lnTo>
                  <a:lnTo>
                    <a:pt x="1228" y="445"/>
                  </a:lnTo>
                  <a:lnTo>
                    <a:pt x="1228" y="456"/>
                  </a:lnTo>
                  <a:lnTo>
                    <a:pt x="1223" y="464"/>
                  </a:lnTo>
                  <a:lnTo>
                    <a:pt x="1215" y="469"/>
                  </a:lnTo>
                  <a:lnTo>
                    <a:pt x="1206" y="471"/>
                  </a:lnTo>
                  <a:lnTo>
                    <a:pt x="22" y="471"/>
                  </a:lnTo>
                  <a:lnTo>
                    <a:pt x="13" y="469"/>
                  </a:lnTo>
                  <a:lnTo>
                    <a:pt x="6" y="464"/>
                  </a:lnTo>
                  <a:lnTo>
                    <a:pt x="1" y="456"/>
                  </a:lnTo>
                  <a:lnTo>
                    <a:pt x="0" y="445"/>
                  </a:lnTo>
                  <a:lnTo>
                    <a:pt x="34" y="261"/>
                  </a:lnTo>
                  <a:lnTo>
                    <a:pt x="42" y="232"/>
                  </a:lnTo>
                  <a:lnTo>
                    <a:pt x="55" y="204"/>
                  </a:lnTo>
                  <a:lnTo>
                    <a:pt x="71" y="179"/>
                  </a:lnTo>
                  <a:lnTo>
                    <a:pt x="90" y="157"/>
                  </a:lnTo>
                  <a:lnTo>
                    <a:pt x="113" y="139"/>
                  </a:lnTo>
                  <a:lnTo>
                    <a:pt x="139" y="123"/>
                  </a:lnTo>
                  <a:lnTo>
                    <a:pt x="342" y="22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194">
              <a:extLst>
                <a:ext uri="{FF2B5EF4-FFF2-40B4-BE49-F238E27FC236}">
                  <a16:creationId xmlns:a16="http://schemas.microsoft.com/office/drawing/2014/main" id="{73DC15D2-0E97-401A-B1E9-ADA66FF1B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76" y="1381125"/>
              <a:ext cx="79375" cy="123825"/>
            </a:xfrm>
            <a:custGeom>
              <a:avLst/>
              <a:gdLst>
                <a:gd name="T0" fmla="*/ 441 w 897"/>
                <a:gd name="T1" fmla="*/ 0 h 1398"/>
                <a:gd name="T2" fmla="*/ 486 w 897"/>
                <a:gd name="T3" fmla="*/ 8 h 1398"/>
                <a:gd name="T4" fmla="*/ 522 w 897"/>
                <a:gd name="T5" fmla="*/ 23 h 1398"/>
                <a:gd name="T6" fmla="*/ 548 w 897"/>
                <a:gd name="T7" fmla="*/ 39 h 1398"/>
                <a:gd name="T8" fmla="*/ 563 w 897"/>
                <a:gd name="T9" fmla="*/ 52 h 1398"/>
                <a:gd name="T10" fmla="*/ 568 w 897"/>
                <a:gd name="T11" fmla="*/ 57 h 1398"/>
                <a:gd name="T12" fmla="*/ 630 w 897"/>
                <a:gd name="T13" fmla="*/ 60 h 1398"/>
                <a:gd name="T14" fmla="*/ 681 w 897"/>
                <a:gd name="T15" fmla="*/ 80 h 1398"/>
                <a:gd name="T16" fmla="*/ 722 w 897"/>
                <a:gd name="T17" fmla="*/ 115 h 1398"/>
                <a:gd name="T18" fmla="*/ 753 w 897"/>
                <a:gd name="T19" fmla="*/ 163 h 1398"/>
                <a:gd name="T20" fmla="*/ 775 w 897"/>
                <a:gd name="T21" fmla="*/ 222 h 1398"/>
                <a:gd name="T22" fmla="*/ 789 w 897"/>
                <a:gd name="T23" fmla="*/ 290 h 1398"/>
                <a:gd name="T24" fmla="*/ 794 w 897"/>
                <a:gd name="T25" fmla="*/ 365 h 1398"/>
                <a:gd name="T26" fmla="*/ 793 w 897"/>
                <a:gd name="T27" fmla="*/ 447 h 1398"/>
                <a:gd name="T28" fmla="*/ 787 w 897"/>
                <a:gd name="T29" fmla="*/ 530 h 1398"/>
                <a:gd name="T30" fmla="*/ 790 w 897"/>
                <a:gd name="T31" fmla="*/ 602 h 1398"/>
                <a:gd name="T32" fmla="*/ 804 w 897"/>
                <a:gd name="T33" fmla="*/ 657 h 1398"/>
                <a:gd name="T34" fmla="*/ 824 w 897"/>
                <a:gd name="T35" fmla="*/ 699 h 1398"/>
                <a:gd name="T36" fmla="*/ 846 w 897"/>
                <a:gd name="T37" fmla="*/ 728 h 1398"/>
                <a:gd name="T38" fmla="*/ 868 w 897"/>
                <a:gd name="T39" fmla="*/ 748 h 1398"/>
                <a:gd name="T40" fmla="*/ 884 w 897"/>
                <a:gd name="T41" fmla="*/ 759 h 1398"/>
                <a:gd name="T42" fmla="*/ 895 w 897"/>
                <a:gd name="T43" fmla="*/ 763 h 1398"/>
                <a:gd name="T44" fmla="*/ 873 w 897"/>
                <a:gd name="T45" fmla="*/ 785 h 1398"/>
                <a:gd name="T46" fmla="*/ 815 w 897"/>
                <a:gd name="T47" fmla="*/ 815 h 1398"/>
                <a:gd name="T48" fmla="*/ 753 w 897"/>
                <a:gd name="T49" fmla="*/ 835 h 1398"/>
                <a:gd name="T50" fmla="*/ 695 w 897"/>
                <a:gd name="T51" fmla="*/ 844 h 1398"/>
                <a:gd name="T52" fmla="*/ 648 w 897"/>
                <a:gd name="T53" fmla="*/ 849 h 1398"/>
                <a:gd name="T54" fmla="*/ 620 w 897"/>
                <a:gd name="T55" fmla="*/ 850 h 1398"/>
                <a:gd name="T56" fmla="*/ 616 w 897"/>
                <a:gd name="T57" fmla="*/ 909 h 1398"/>
                <a:gd name="T58" fmla="*/ 451 w 897"/>
                <a:gd name="T59" fmla="*/ 1398 h 1398"/>
                <a:gd name="T60" fmla="*/ 284 w 897"/>
                <a:gd name="T61" fmla="*/ 851 h 1398"/>
                <a:gd name="T62" fmla="*/ 199 w 897"/>
                <a:gd name="T63" fmla="*/ 846 h 1398"/>
                <a:gd name="T64" fmla="*/ 132 w 897"/>
                <a:gd name="T65" fmla="*/ 834 h 1398"/>
                <a:gd name="T66" fmla="*/ 81 w 897"/>
                <a:gd name="T67" fmla="*/ 816 h 1398"/>
                <a:gd name="T68" fmla="*/ 43 w 897"/>
                <a:gd name="T69" fmla="*/ 796 h 1398"/>
                <a:gd name="T70" fmla="*/ 18 w 897"/>
                <a:gd name="T71" fmla="*/ 777 h 1398"/>
                <a:gd name="T72" fmla="*/ 5 w 897"/>
                <a:gd name="T73" fmla="*/ 765 h 1398"/>
                <a:gd name="T74" fmla="*/ 0 w 897"/>
                <a:gd name="T75" fmla="*/ 760 h 1398"/>
                <a:gd name="T76" fmla="*/ 5 w 897"/>
                <a:gd name="T77" fmla="*/ 759 h 1398"/>
                <a:gd name="T78" fmla="*/ 15 w 897"/>
                <a:gd name="T79" fmla="*/ 756 h 1398"/>
                <a:gd name="T80" fmla="*/ 30 w 897"/>
                <a:gd name="T81" fmla="*/ 748 h 1398"/>
                <a:gd name="T82" fmla="*/ 48 w 897"/>
                <a:gd name="T83" fmla="*/ 733 h 1398"/>
                <a:gd name="T84" fmla="*/ 67 w 897"/>
                <a:gd name="T85" fmla="*/ 710 h 1398"/>
                <a:gd name="T86" fmla="*/ 85 w 897"/>
                <a:gd name="T87" fmla="*/ 675 h 1398"/>
                <a:gd name="T88" fmla="*/ 101 w 897"/>
                <a:gd name="T89" fmla="*/ 626 h 1398"/>
                <a:gd name="T90" fmla="*/ 113 w 897"/>
                <a:gd name="T91" fmla="*/ 561 h 1398"/>
                <a:gd name="T92" fmla="*/ 119 w 897"/>
                <a:gd name="T93" fmla="*/ 477 h 1398"/>
                <a:gd name="T94" fmla="*/ 119 w 897"/>
                <a:gd name="T95" fmla="*/ 374 h 1398"/>
                <a:gd name="T96" fmla="*/ 126 w 897"/>
                <a:gd name="T97" fmla="*/ 283 h 1398"/>
                <a:gd name="T98" fmla="*/ 143 w 897"/>
                <a:gd name="T99" fmla="*/ 210 h 1398"/>
                <a:gd name="T100" fmla="*/ 167 w 897"/>
                <a:gd name="T101" fmla="*/ 152 h 1398"/>
                <a:gd name="T102" fmla="*/ 194 w 897"/>
                <a:gd name="T103" fmla="*/ 107 h 1398"/>
                <a:gd name="T104" fmla="*/ 225 w 897"/>
                <a:gd name="T105" fmla="*/ 75 h 1398"/>
                <a:gd name="T106" fmla="*/ 256 w 897"/>
                <a:gd name="T107" fmla="*/ 51 h 1398"/>
                <a:gd name="T108" fmla="*/ 284 w 897"/>
                <a:gd name="T109" fmla="*/ 35 h 1398"/>
                <a:gd name="T110" fmla="*/ 309 w 897"/>
                <a:gd name="T111" fmla="*/ 25 h 1398"/>
                <a:gd name="T112" fmla="*/ 353 w 897"/>
                <a:gd name="T113" fmla="*/ 9 h 1398"/>
                <a:gd name="T114" fmla="*/ 414 w 897"/>
                <a:gd name="T115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7" h="1398">
                  <a:moveTo>
                    <a:pt x="414" y="0"/>
                  </a:moveTo>
                  <a:lnTo>
                    <a:pt x="441" y="0"/>
                  </a:lnTo>
                  <a:lnTo>
                    <a:pt x="465" y="3"/>
                  </a:lnTo>
                  <a:lnTo>
                    <a:pt x="486" y="8"/>
                  </a:lnTo>
                  <a:lnTo>
                    <a:pt x="506" y="15"/>
                  </a:lnTo>
                  <a:lnTo>
                    <a:pt x="522" y="23"/>
                  </a:lnTo>
                  <a:lnTo>
                    <a:pt x="537" y="31"/>
                  </a:lnTo>
                  <a:lnTo>
                    <a:pt x="548" y="39"/>
                  </a:lnTo>
                  <a:lnTo>
                    <a:pt x="557" y="47"/>
                  </a:lnTo>
                  <a:lnTo>
                    <a:pt x="563" y="52"/>
                  </a:lnTo>
                  <a:lnTo>
                    <a:pt x="567" y="56"/>
                  </a:lnTo>
                  <a:lnTo>
                    <a:pt x="568" y="57"/>
                  </a:lnTo>
                  <a:lnTo>
                    <a:pt x="601" y="57"/>
                  </a:lnTo>
                  <a:lnTo>
                    <a:pt x="630" y="60"/>
                  </a:lnTo>
                  <a:lnTo>
                    <a:pt x="657" y="69"/>
                  </a:lnTo>
                  <a:lnTo>
                    <a:pt x="681" y="80"/>
                  </a:lnTo>
                  <a:lnTo>
                    <a:pt x="703" y="96"/>
                  </a:lnTo>
                  <a:lnTo>
                    <a:pt x="722" y="115"/>
                  </a:lnTo>
                  <a:lnTo>
                    <a:pt x="739" y="138"/>
                  </a:lnTo>
                  <a:lnTo>
                    <a:pt x="753" y="163"/>
                  </a:lnTo>
                  <a:lnTo>
                    <a:pt x="765" y="191"/>
                  </a:lnTo>
                  <a:lnTo>
                    <a:pt x="775" y="222"/>
                  </a:lnTo>
                  <a:lnTo>
                    <a:pt x="783" y="255"/>
                  </a:lnTo>
                  <a:lnTo>
                    <a:pt x="789" y="290"/>
                  </a:lnTo>
                  <a:lnTo>
                    <a:pt x="792" y="327"/>
                  </a:lnTo>
                  <a:lnTo>
                    <a:pt x="794" y="365"/>
                  </a:lnTo>
                  <a:lnTo>
                    <a:pt x="794" y="405"/>
                  </a:lnTo>
                  <a:lnTo>
                    <a:pt x="793" y="447"/>
                  </a:lnTo>
                  <a:lnTo>
                    <a:pt x="789" y="487"/>
                  </a:lnTo>
                  <a:lnTo>
                    <a:pt x="787" y="530"/>
                  </a:lnTo>
                  <a:lnTo>
                    <a:pt x="787" y="568"/>
                  </a:lnTo>
                  <a:lnTo>
                    <a:pt x="790" y="602"/>
                  </a:lnTo>
                  <a:lnTo>
                    <a:pt x="796" y="632"/>
                  </a:lnTo>
                  <a:lnTo>
                    <a:pt x="804" y="657"/>
                  </a:lnTo>
                  <a:lnTo>
                    <a:pt x="813" y="680"/>
                  </a:lnTo>
                  <a:lnTo>
                    <a:pt x="824" y="699"/>
                  </a:lnTo>
                  <a:lnTo>
                    <a:pt x="834" y="715"/>
                  </a:lnTo>
                  <a:lnTo>
                    <a:pt x="846" y="728"/>
                  </a:lnTo>
                  <a:lnTo>
                    <a:pt x="856" y="739"/>
                  </a:lnTo>
                  <a:lnTo>
                    <a:pt x="868" y="748"/>
                  </a:lnTo>
                  <a:lnTo>
                    <a:pt x="877" y="754"/>
                  </a:lnTo>
                  <a:lnTo>
                    <a:pt x="884" y="759"/>
                  </a:lnTo>
                  <a:lnTo>
                    <a:pt x="892" y="762"/>
                  </a:lnTo>
                  <a:lnTo>
                    <a:pt x="895" y="763"/>
                  </a:lnTo>
                  <a:lnTo>
                    <a:pt x="897" y="764"/>
                  </a:lnTo>
                  <a:lnTo>
                    <a:pt x="873" y="785"/>
                  </a:lnTo>
                  <a:lnTo>
                    <a:pt x="845" y="801"/>
                  </a:lnTo>
                  <a:lnTo>
                    <a:pt x="815" y="815"/>
                  </a:lnTo>
                  <a:lnTo>
                    <a:pt x="784" y="827"/>
                  </a:lnTo>
                  <a:lnTo>
                    <a:pt x="753" y="835"/>
                  </a:lnTo>
                  <a:lnTo>
                    <a:pt x="723" y="841"/>
                  </a:lnTo>
                  <a:lnTo>
                    <a:pt x="695" y="844"/>
                  </a:lnTo>
                  <a:lnTo>
                    <a:pt x="670" y="848"/>
                  </a:lnTo>
                  <a:lnTo>
                    <a:pt x="648" y="849"/>
                  </a:lnTo>
                  <a:lnTo>
                    <a:pt x="631" y="850"/>
                  </a:lnTo>
                  <a:lnTo>
                    <a:pt x="620" y="850"/>
                  </a:lnTo>
                  <a:lnTo>
                    <a:pt x="616" y="850"/>
                  </a:lnTo>
                  <a:lnTo>
                    <a:pt x="616" y="909"/>
                  </a:lnTo>
                  <a:lnTo>
                    <a:pt x="617" y="913"/>
                  </a:lnTo>
                  <a:lnTo>
                    <a:pt x="451" y="1398"/>
                  </a:lnTo>
                  <a:lnTo>
                    <a:pt x="284" y="912"/>
                  </a:lnTo>
                  <a:lnTo>
                    <a:pt x="284" y="851"/>
                  </a:lnTo>
                  <a:lnTo>
                    <a:pt x="239" y="850"/>
                  </a:lnTo>
                  <a:lnTo>
                    <a:pt x="199" y="846"/>
                  </a:lnTo>
                  <a:lnTo>
                    <a:pt x="164" y="841"/>
                  </a:lnTo>
                  <a:lnTo>
                    <a:pt x="132" y="834"/>
                  </a:lnTo>
                  <a:lnTo>
                    <a:pt x="104" y="826"/>
                  </a:lnTo>
                  <a:lnTo>
                    <a:pt x="81" y="816"/>
                  </a:lnTo>
                  <a:lnTo>
                    <a:pt x="60" y="806"/>
                  </a:lnTo>
                  <a:lnTo>
                    <a:pt x="43" y="796"/>
                  </a:lnTo>
                  <a:lnTo>
                    <a:pt x="30" y="787"/>
                  </a:lnTo>
                  <a:lnTo>
                    <a:pt x="18" y="777"/>
                  </a:lnTo>
                  <a:lnTo>
                    <a:pt x="11" y="770"/>
                  </a:lnTo>
                  <a:lnTo>
                    <a:pt x="5" y="765"/>
                  </a:lnTo>
                  <a:lnTo>
                    <a:pt x="2" y="761"/>
                  </a:lnTo>
                  <a:lnTo>
                    <a:pt x="0" y="760"/>
                  </a:lnTo>
                  <a:lnTo>
                    <a:pt x="2" y="760"/>
                  </a:lnTo>
                  <a:lnTo>
                    <a:pt x="5" y="759"/>
                  </a:lnTo>
                  <a:lnTo>
                    <a:pt x="9" y="757"/>
                  </a:lnTo>
                  <a:lnTo>
                    <a:pt x="15" y="756"/>
                  </a:lnTo>
                  <a:lnTo>
                    <a:pt x="22" y="753"/>
                  </a:lnTo>
                  <a:lnTo>
                    <a:pt x="30" y="748"/>
                  </a:lnTo>
                  <a:lnTo>
                    <a:pt x="39" y="742"/>
                  </a:lnTo>
                  <a:lnTo>
                    <a:pt x="48" y="733"/>
                  </a:lnTo>
                  <a:lnTo>
                    <a:pt x="58" y="723"/>
                  </a:lnTo>
                  <a:lnTo>
                    <a:pt x="67" y="710"/>
                  </a:lnTo>
                  <a:lnTo>
                    <a:pt x="77" y="694"/>
                  </a:lnTo>
                  <a:lnTo>
                    <a:pt x="85" y="675"/>
                  </a:lnTo>
                  <a:lnTo>
                    <a:pt x="94" y="652"/>
                  </a:lnTo>
                  <a:lnTo>
                    <a:pt x="101" y="626"/>
                  </a:lnTo>
                  <a:lnTo>
                    <a:pt x="108" y="595"/>
                  </a:lnTo>
                  <a:lnTo>
                    <a:pt x="113" y="561"/>
                  </a:lnTo>
                  <a:lnTo>
                    <a:pt x="117" y="521"/>
                  </a:lnTo>
                  <a:lnTo>
                    <a:pt x="119" y="477"/>
                  </a:lnTo>
                  <a:lnTo>
                    <a:pt x="118" y="427"/>
                  </a:lnTo>
                  <a:lnTo>
                    <a:pt x="119" y="374"/>
                  </a:lnTo>
                  <a:lnTo>
                    <a:pt x="121" y="326"/>
                  </a:lnTo>
                  <a:lnTo>
                    <a:pt x="126" y="283"/>
                  </a:lnTo>
                  <a:lnTo>
                    <a:pt x="133" y="245"/>
                  </a:lnTo>
                  <a:lnTo>
                    <a:pt x="143" y="210"/>
                  </a:lnTo>
                  <a:lnTo>
                    <a:pt x="154" y="180"/>
                  </a:lnTo>
                  <a:lnTo>
                    <a:pt x="167" y="152"/>
                  </a:lnTo>
                  <a:lnTo>
                    <a:pt x="181" y="128"/>
                  </a:lnTo>
                  <a:lnTo>
                    <a:pt x="194" y="107"/>
                  </a:lnTo>
                  <a:lnTo>
                    <a:pt x="210" y="90"/>
                  </a:lnTo>
                  <a:lnTo>
                    <a:pt x="225" y="75"/>
                  </a:lnTo>
                  <a:lnTo>
                    <a:pt x="240" y="61"/>
                  </a:lnTo>
                  <a:lnTo>
                    <a:pt x="256" y="51"/>
                  </a:lnTo>
                  <a:lnTo>
                    <a:pt x="271" y="43"/>
                  </a:lnTo>
                  <a:lnTo>
                    <a:pt x="284" y="35"/>
                  </a:lnTo>
                  <a:lnTo>
                    <a:pt x="298" y="29"/>
                  </a:lnTo>
                  <a:lnTo>
                    <a:pt x="309" y="25"/>
                  </a:lnTo>
                  <a:lnTo>
                    <a:pt x="320" y="21"/>
                  </a:lnTo>
                  <a:lnTo>
                    <a:pt x="353" y="9"/>
                  </a:lnTo>
                  <a:lnTo>
                    <a:pt x="386" y="3"/>
                  </a:lnTo>
                  <a:lnTo>
                    <a:pt x="4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195">
              <a:extLst>
                <a:ext uri="{FF2B5EF4-FFF2-40B4-BE49-F238E27FC236}">
                  <a16:creationId xmlns:a16="http://schemas.microsoft.com/office/drawing/2014/main" id="{842A4044-8D88-4EC5-A4D8-8AB077088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1465263"/>
              <a:ext cx="107950" cy="42862"/>
            </a:xfrm>
            <a:custGeom>
              <a:avLst/>
              <a:gdLst>
                <a:gd name="T0" fmla="*/ 385 w 1226"/>
                <a:gd name="T1" fmla="*/ 0 h 471"/>
                <a:gd name="T2" fmla="*/ 318 w 1226"/>
                <a:gd name="T3" fmla="*/ 194 h 471"/>
                <a:gd name="T4" fmla="*/ 411 w 1226"/>
                <a:gd name="T5" fmla="*/ 187 h 471"/>
                <a:gd name="T6" fmla="*/ 615 w 1226"/>
                <a:gd name="T7" fmla="*/ 437 h 471"/>
                <a:gd name="T8" fmla="*/ 819 w 1226"/>
                <a:gd name="T9" fmla="*/ 187 h 471"/>
                <a:gd name="T10" fmla="*/ 911 w 1226"/>
                <a:gd name="T11" fmla="*/ 194 h 471"/>
                <a:gd name="T12" fmla="*/ 845 w 1226"/>
                <a:gd name="T13" fmla="*/ 0 h 471"/>
                <a:gd name="T14" fmla="*/ 863 w 1226"/>
                <a:gd name="T15" fmla="*/ 10 h 471"/>
                <a:gd name="T16" fmla="*/ 882 w 1226"/>
                <a:gd name="T17" fmla="*/ 18 h 471"/>
                <a:gd name="T18" fmla="*/ 1090 w 1226"/>
                <a:gd name="T19" fmla="*/ 122 h 471"/>
                <a:gd name="T20" fmla="*/ 1116 w 1226"/>
                <a:gd name="T21" fmla="*/ 138 h 471"/>
                <a:gd name="T22" fmla="*/ 1139 w 1226"/>
                <a:gd name="T23" fmla="*/ 157 h 471"/>
                <a:gd name="T24" fmla="*/ 1159 w 1226"/>
                <a:gd name="T25" fmla="*/ 179 h 471"/>
                <a:gd name="T26" fmla="*/ 1175 w 1226"/>
                <a:gd name="T27" fmla="*/ 204 h 471"/>
                <a:gd name="T28" fmla="*/ 1188 w 1226"/>
                <a:gd name="T29" fmla="*/ 231 h 471"/>
                <a:gd name="T30" fmla="*/ 1195 w 1226"/>
                <a:gd name="T31" fmla="*/ 260 h 471"/>
                <a:gd name="T32" fmla="*/ 1226 w 1226"/>
                <a:gd name="T33" fmla="*/ 444 h 471"/>
                <a:gd name="T34" fmla="*/ 1226 w 1226"/>
                <a:gd name="T35" fmla="*/ 455 h 471"/>
                <a:gd name="T36" fmla="*/ 1222 w 1226"/>
                <a:gd name="T37" fmla="*/ 462 h 471"/>
                <a:gd name="T38" fmla="*/ 1215 w 1226"/>
                <a:gd name="T39" fmla="*/ 469 h 471"/>
                <a:gd name="T40" fmla="*/ 1205 w 1226"/>
                <a:gd name="T41" fmla="*/ 471 h 471"/>
                <a:gd name="T42" fmla="*/ 22 w 1226"/>
                <a:gd name="T43" fmla="*/ 471 h 471"/>
                <a:gd name="T44" fmla="*/ 13 w 1226"/>
                <a:gd name="T45" fmla="*/ 469 h 471"/>
                <a:gd name="T46" fmla="*/ 5 w 1226"/>
                <a:gd name="T47" fmla="*/ 462 h 471"/>
                <a:gd name="T48" fmla="*/ 1 w 1226"/>
                <a:gd name="T49" fmla="*/ 455 h 471"/>
                <a:gd name="T50" fmla="*/ 0 w 1226"/>
                <a:gd name="T51" fmla="*/ 444 h 471"/>
                <a:gd name="T52" fmla="*/ 34 w 1226"/>
                <a:gd name="T53" fmla="*/ 260 h 471"/>
                <a:gd name="T54" fmla="*/ 42 w 1226"/>
                <a:gd name="T55" fmla="*/ 231 h 471"/>
                <a:gd name="T56" fmla="*/ 54 w 1226"/>
                <a:gd name="T57" fmla="*/ 204 h 471"/>
                <a:gd name="T58" fmla="*/ 70 w 1226"/>
                <a:gd name="T59" fmla="*/ 179 h 471"/>
                <a:gd name="T60" fmla="*/ 90 w 1226"/>
                <a:gd name="T61" fmla="*/ 157 h 471"/>
                <a:gd name="T62" fmla="*/ 113 w 1226"/>
                <a:gd name="T63" fmla="*/ 138 h 471"/>
                <a:gd name="T64" fmla="*/ 138 w 1226"/>
                <a:gd name="T65" fmla="*/ 122 h 471"/>
                <a:gd name="T66" fmla="*/ 344 w 1226"/>
                <a:gd name="T67" fmla="*/ 21 h 471"/>
                <a:gd name="T68" fmla="*/ 385 w 1226"/>
                <a:gd name="T6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6" h="471">
                  <a:moveTo>
                    <a:pt x="385" y="0"/>
                  </a:moveTo>
                  <a:lnTo>
                    <a:pt x="318" y="194"/>
                  </a:lnTo>
                  <a:lnTo>
                    <a:pt x="411" y="187"/>
                  </a:lnTo>
                  <a:lnTo>
                    <a:pt x="615" y="437"/>
                  </a:lnTo>
                  <a:lnTo>
                    <a:pt x="819" y="187"/>
                  </a:lnTo>
                  <a:lnTo>
                    <a:pt x="911" y="194"/>
                  </a:lnTo>
                  <a:lnTo>
                    <a:pt x="845" y="0"/>
                  </a:lnTo>
                  <a:lnTo>
                    <a:pt x="863" y="10"/>
                  </a:lnTo>
                  <a:lnTo>
                    <a:pt x="882" y="18"/>
                  </a:lnTo>
                  <a:lnTo>
                    <a:pt x="1090" y="122"/>
                  </a:lnTo>
                  <a:lnTo>
                    <a:pt x="1116" y="138"/>
                  </a:lnTo>
                  <a:lnTo>
                    <a:pt x="1139" y="157"/>
                  </a:lnTo>
                  <a:lnTo>
                    <a:pt x="1159" y="179"/>
                  </a:lnTo>
                  <a:lnTo>
                    <a:pt x="1175" y="204"/>
                  </a:lnTo>
                  <a:lnTo>
                    <a:pt x="1188" y="231"/>
                  </a:lnTo>
                  <a:lnTo>
                    <a:pt x="1195" y="260"/>
                  </a:lnTo>
                  <a:lnTo>
                    <a:pt x="1226" y="444"/>
                  </a:lnTo>
                  <a:lnTo>
                    <a:pt x="1226" y="455"/>
                  </a:lnTo>
                  <a:lnTo>
                    <a:pt x="1222" y="462"/>
                  </a:lnTo>
                  <a:lnTo>
                    <a:pt x="1215" y="469"/>
                  </a:lnTo>
                  <a:lnTo>
                    <a:pt x="1205" y="471"/>
                  </a:lnTo>
                  <a:lnTo>
                    <a:pt x="22" y="471"/>
                  </a:lnTo>
                  <a:lnTo>
                    <a:pt x="13" y="469"/>
                  </a:lnTo>
                  <a:lnTo>
                    <a:pt x="5" y="462"/>
                  </a:lnTo>
                  <a:lnTo>
                    <a:pt x="1" y="455"/>
                  </a:lnTo>
                  <a:lnTo>
                    <a:pt x="0" y="444"/>
                  </a:lnTo>
                  <a:lnTo>
                    <a:pt x="34" y="260"/>
                  </a:lnTo>
                  <a:lnTo>
                    <a:pt x="42" y="231"/>
                  </a:lnTo>
                  <a:lnTo>
                    <a:pt x="54" y="204"/>
                  </a:lnTo>
                  <a:lnTo>
                    <a:pt x="70" y="179"/>
                  </a:lnTo>
                  <a:lnTo>
                    <a:pt x="90" y="157"/>
                  </a:lnTo>
                  <a:lnTo>
                    <a:pt x="113" y="138"/>
                  </a:lnTo>
                  <a:lnTo>
                    <a:pt x="138" y="122"/>
                  </a:lnTo>
                  <a:lnTo>
                    <a:pt x="344" y="21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object 19">
            <a:extLst>
              <a:ext uri="{FF2B5EF4-FFF2-40B4-BE49-F238E27FC236}">
                <a16:creationId xmlns:a16="http://schemas.microsoft.com/office/drawing/2014/main" id="{E13B2C33-8397-46B5-ABED-EC6FEBDEDB12}"/>
              </a:ext>
            </a:extLst>
          </p:cNvPr>
          <p:cNvSpPr/>
          <p:nvPr/>
        </p:nvSpPr>
        <p:spPr>
          <a:xfrm flipH="1" flipV="1">
            <a:off x="850383" y="4869104"/>
            <a:ext cx="463923" cy="535581"/>
          </a:xfrm>
          <a:custGeom>
            <a:avLst/>
            <a:gdLst/>
            <a:ahLst/>
            <a:cxnLst/>
            <a:rect l="l" t="t" r="r" b="b"/>
            <a:pathLst>
              <a:path w="1430654" h="1651635">
                <a:moveTo>
                  <a:pt x="715048" y="0"/>
                </a:moveTo>
                <a:lnTo>
                  <a:pt x="0" y="412838"/>
                </a:lnTo>
                <a:lnTo>
                  <a:pt x="0" y="1238516"/>
                </a:lnTo>
                <a:lnTo>
                  <a:pt x="715048" y="1651342"/>
                </a:lnTo>
                <a:lnTo>
                  <a:pt x="1430108" y="1238516"/>
                </a:lnTo>
                <a:lnTo>
                  <a:pt x="1430108" y="412838"/>
                </a:lnTo>
                <a:lnTo>
                  <a:pt x="715048" y="0"/>
                </a:lnTo>
                <a:close/>
              </a:path>
            </a:pathLst>
          </a:custGeom>
          <a:solidFill>
            <a:srgbClr val="1F3A73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4" name="Freeform 1624">
            <a:extLst>
              <a:ext uri="{FF2B5EF4-FFF2-40B4-BE49-F238E27FC236}">
                <a16:creationId xmlns:a16="http://schemas.microsoft.com/office/drawing/2014/main" id="{7BC38DDD-70B4-411E-93C7-A70812A1B9CB}"/>
              </a:ext>
            </a:extLst>
          </p:cNvPr>
          <p:cNvSpPr>
            <a:spLocks noEditPoints="1"/>
          </p:cNvSpPr>
          <p:nvPr/>
        </p:nvSpPr>
        <p:spPr bwMode="auto">
          <a:xfrm>
            <a:off x="952615" y="5044819"/>
            <a:ext cx="260350" cy="184150"/>
          </a:xfrm>
          <a:custGeom>
            <a:avLst/>
            <a:gdLst>
              <a:gd name="T0" fmla="*/ 1745 w 4292"/>
              <a:gd name="T1" fmla="*/ 893 h 3024"/>
              <a:gd name="T2" fmla="*/ 1678 w 4292"/>
              <a:gd name="T3" fmla="*/ 943 h 3024"/>
              <a:gd name="T4" fmla="*/ 1653 w 4292"/>
              <a:gd name="T5" fmla="*/ 1023 h 3024"/>
              <a:gd name="T6" fmla="*/ 1663 w 4292"/>
              <a:gd name="T7" fmla="*/ 2018 h 3024"/>
              <a:gd name="T8" fmla="*/ 1719 w 4292"/>
              <a:gd name="T9" fmla="*/ 2081 h 3024"/>
              <a:gd name="T10" fmla="*/ 1791 w 4292"/>
              <a:gd name="T11" fmla="*/ 2101 h 3024"/>
              <a:gd name="T12" fmla="*/ 1855 w 4292"/>
              <a:gd name="T13" fmla="*/ 2085 h 3024"/>
              <a:gd name="T14" fmla="*/ 2802 w 4292"/>
              <a:gd name="T15" fmla="*/ 1576 h 3024"/>
              <a:gd name="T16" fmla="*/ 2830 w 4292"/>
              <a:gd name="T17" fmla="*/ 1492 h 3024"/>
              <a:gd name="T18" fmla="*/ 2802 w 4292"/>
              <a:gd name="T19" fmla="*/ 1407 h 3024"/>
              <a:gd name="T20" fmla="*/ 1855 w 4292"/>
              <a:gd name="T21" fmla="*/ 900 h 3024"/>
              <a:gd name="T22" fmla="*/ 1155 w 4292"/>
              <a:gd name="T23" fmla="*/ 0 h 3024"/>
              <a:gd name="T24" fmla="*/ 3356 w 4292"/>
              <a:gd name="T25" fmla="*/ 5 h 3024"/>
              <a:gd name="T26" fmla="*/ 3629 w 4292"/>
              <a:gd name="T27" fmla="*/ 31 h 3024"/>
              <a:gd name="T28" fmla="*/ 3843 w 4292"/>
              <a:gd name="T29" fmla="*/ 80 h 3024"/>
              <a:gd name="T30" fmla="*/ 4006 w 4292"/>
              <a:gd name="T31" fmla="*/ 156 h 3024"/>
              <a:gd name="T32" fmla="*/ 4124 w 4292"/>
              <a:gd name="T33" fmla="*/ 260 h 3024"/>
              <a:gd name="T34" fmla="*/ 4217 w 4292"/>
              <a:gd name="T35" fmla="*/ 417 h 3024"/>
              <a:gd name="T36" fmla="*/ 4267 w 4292"/>
              <a:gd name="T37" fmla="*/ 615 h 3024"/>
              <a:gd name="T38" fmla="*/ 4288 w 4292"/>
              <a:gd name="T39" fmla="*/ 855 h 3024"/>
              <a:gd name="T40" fmla="*/ 4292 w 4292"/>
              <a:gd name="T41" fmla="*/ 1140 h 3024"/>
              <a:gd name="T42" fmla="*/ 4287 w 4292"/>
              <a:gd name="T43" fmla="*/ 2088 h 3024"/>
              <a:gd name="T44" fmla="*/ 4258 w 4292"/>
              <a:gd name="T45" fmla="*/ 2344 h 3024"/>
              <a:gd name="T46" fmla="*/ 4202 w 4292"/>
              <a:gd name="T47" fmla="*/ 2550 h 3024"/>
              <a:gd name="T48" fmla="*/ 4116 w 4292"/>
              <a:gd name="T49" fmla="*/ 2710 h 3024"/>
              <a:gd name="T50" fmla="*/ 4003 w 4292"/>
              <a:gd name="T51" fmla="*/ 2830 h 3024"/>
              <a:gd name="T52" fmla="*/ 3858 w 4292"/>
              <a:gd name="T53" fmla="*/ 2919 h 3024"/>
              <a:gd name="T54" fmla="*/ 3670 w 4292"/>
              <a:gd name="T55" fmla="*/ 2979 h 3024"/>
              <a:gd name="T56" fmla="*/ 3434 w 4292"/>
              <a:gd name="T57" fmla="*/ 3012 h 3024"/>
              <a:gd name="T58" fmla="*/ 3137 w 4292"/>
              <a:gd name="T59" fmla="*/ 3024 h 3024"/>
              <a:gd name="T60" fmla="*/ 951 w 4292"/>
              <a:gd name="T61" fmla="*/ 3018 h 3024"/>
              <a:gd name="T62" fmla="*/ 691 w 4292"/>
              <a:gd name="T63" fmla="*/ 2984 h 3024"/>
              <a:gd name="T64" fmla="*/ 481 w 4292"/>
              <a:gd name="T65" fmla="*/ 2923 h 3024"/>
              <a:gd name="T66" fmla="*/ 317 w 4292"/>
              <a:gd name="T67" fmla="*/ 2833 h 3024"/>
              <a:gd name="T68" fmla="*/ 194 w 4292"/>
              <a:gd name="T69" fmla="*/ 2715 h 3024"/>
              <a:gd name="T70" fmla="*/ 105 w 4292"/>
              <a:gd name="T71" fmla="*/ 2570 h 3024"/>
              <a:gd name="T72" fmla="*/ 47 w 4292"/>
              <a:gd name="T73" fmla="*/ 2397 h 3024"/>
              <a:gd name="T74" fmla="*/ 14 w 4292"/>
              <a:gd name="T75" fmla="*/ 2195 h 3024"/>
              <a:gd name="T76" fmla="*/ 1 w 4292"/>
              <a:gd name="T77" fmla="*/ 1966 h 3024"/>
              <a:gd name="T78" fmla="*/ 0 w 4292"/>
              <a:gd name="T79" fmla="*/ 1045 h 3024"/>
              <a:gd name="T80" fmla="*/ 5 w 4292"/>
              <a:gd name="T81" fmla="*/ 785 h 3024"/>
              <a:gd name="T82" fmla="*/ 30 w 4292"/>
              <a:gd name="T83" fmla="*/ 563 h 3024"/>
              <a:gd name="T84" fmla="*/ 87 w 4292"/>
              <a:gd name="T85" fmla="*/ 380 h 3024"/>
              <a:gd name="T86" fmla="*/ 183 w 4292"/>
              <a:gd name="T87" fmla="*/ 239 h 3024"/>
              <a:gd name="T88" fmla="*/ 306 w 4292"/>
              <a:gd name="T89" fmla="*/ 143 h 3024"/>
              <a:gd name="T90" fmla="*/ 470 w 4292"/>
              <a:gd name="T91" fmla="*/ 74 h 3024"/>
              <a:gd name="T92" fmla="*/ 680 w 4292"/>
              <a:gd name="T93" fmla="*/ 28 h 3024"/>
              <a:gd name="T94" fmla="*/ 946 w 4292"/>
              <a:gd name="T95" fmla="*/ 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92" h="3024">
                <a:moveTo>
                  <a:pt x="1800" y="885"/>
                </a:moveTo>
                <a:lnTo>
                  <a:pt x="1773" y="886"/>
                </a:lnTo>
                <a:lnTo>
                  <a:pt x="1745" y="893"/>
                </a:lnTo>
                <a:lnTo>
                  <a:pt x="1719" y="906"/>
                </a:lnTo>
                <a:lnTo>
                  <a:pt x="1696" y="923"/>
                </a:lnTo>
                <a:lnTo>
                  <a:pt x="1678" y="943"/>
                </a:lnTo>
                <a:lnTo>
                  <a:pt x="1663" y="968"/>
                </a:lnTo>
                <a:lnTo>
                  <a:pt x="1656" y="996"/>
                </a:lnTo>
                <a:lnTo>
                  <a:pt x="1653" y="1023"/>
                </a:lnTo>
                <a:lnTo>
                  <a:pt x="1653" y="1963"/>
                </a:lnTo>
                <a:lnTo>
                  <a:pt x="1656" y="1992"/>
                </a:lnTo>
                <a:lnTo>
                  <a:pt x="1663" y="2018"/>
                </a:lnTo>
                <a:lnTo>
                  <a:pt x="1678" y="2042"/>
                </a:lnTo>
                <a:lnTo>
                  <a:pt x="1696" y="2064"/>
                </a:lnTo>
                <a:lnTo>
                  <a:pt x="1719" y="2081"/>
                </a:lnTo>
                <a:lnTo>
                  <a:pt x="1742" y="2092"/>
                </a:lnTo>
                <a:lnTo>
                  <a:pt x="1766" y="2100"/>
                </a:lnTo>
                <a:lnTo>
                  <a:pt x="1791" y="2101"/>
                </a:lnTo>
                <a:lnTo>
                  <a:pt x="1813" y="2100"/>
                </a:lnTo>
                <a:lnTo>
                  <a:pt x="1834" y="2094"/>
                </a:lnTo>
                <a:lnTo>
                  <a:pt x="1855" y="2085"/>
                </a:lnTo>
                <a:lnTo>
                  <a:pt x="2756" y="1614"/>
                </a:lnTo>
                <a:lnTo>
                  <a:pt x="2781" y="1597"/>
                </a:lnTo>
                <a:lnTo>
                  <a:pt x="2802" y="1576"/>
                </a:lnTo>
                <a:lnTo>
                  <a:pt x="2817" y="1550"/>
                </a:lnTo>
                <a:lnTo>
                  <a:pt x="2826" y="1522"/>
                </a:lnTo>
                <a:lnTo>
                  <a:pt x="2830" y="1492"/>
                </a:lnTo>
                <a:lnTo>
                  <a:pt x="2826" y="1462"/>
                </a:lnTo>
                <a:lnTo>
                  <a:pt x="2817" y="1433"/>
                </a:lnTo>
                <a:lnTo>
                  <a:pt x="2802" y="1407"/>
                </a:lnTo>
                <a:lnTo>
                  <a:pt x="2781" y="1386"/>
                </a:lnTo>
                <a:lnTo>
                  <a:pt x="2755" y="1369"/>
                </a:lnTo>
                <a:lnTo>
                  <a:pt x="1855" y="900"/>
                </a:lnTo>
                <a:lnTo>
                  <a:pt x="1829" y="890"/>
                </a:lnTo>
                <a:lnTo>
                  <a:pt x="1800" y="885"/>
                </a:lnTo>
                <a:close/>
                <a:moveTo>
                  <a:pt x="1155" y="0"/>
                </a:moveTo>
                <a:lnTo>
                  <a:pt x="3137" y="0"/>
                </a:lnTo>
                <a:lnTo>
                  <a:pt x="3250" y="1"/>
                </a:lnTo>
                <a:lnTo>
                  <a:pt x="3356" y="5"/>
                </a:lnTo>
                <a:lnTo>
                  <a:pt x="3454" y="10"/>
                </a:lnTo>
                <a:lnTo>
                  <a:pt x="3545" y="19"/>
                </a:lnTo>
                <a:lnTo>
                  <a:pt x="3629" y="31"/>
                </a:lnTo>
                <a:lnTo>
                  <a:pt x="3707" y="44"/>
                </a:lnTo>
                <a:lnTo>
                  <a:pt x="3778" y="61"/>
                </a:lnTo>
                <a:lnTo>
                  <a:pt x="3843" y="80"/>
                </a:lnTo>
                <a:lnTo>
                  <a:pt x="3903" y="102"/>
                </a:lnTo>
                <a:lnTo>
                  <a:pt x="3956" y="127"/>
                </a:lnTo>
                <a:lnTo>
                  <a:pt x="4006" y="156"/>
                </a:lnTo>
                <a:lnTo>
                  <a:pt x="4050" y="187"/>
                </a:lnTo>
                <a:lnTo>
                  <a:pt x="4089" y="222"/>
                </a:lnTo>
                <a:lnTo>
                  <a:pt x="4124" y="260"/>
                </a:lnTo>
                <a:lnTo>
                  <a:pt x="4161" y="308"/>
                </a:lnTo>
                <a:lnTo>
                  <a:pt x="4191" y="360"/>
                </a:lnTo>
                <a:lnTo>
                  <a:pt x="4217" y="417"/>
                </a:lnTo>
                <a:lnTo>
                  <a:pt x="4237" y="479"/>
                </a:lnTo>
                <a:lnTo>
                  <a:pt x="4254" y="544"/>
                </a:lnTo>
                <a:lnTo>
                  <a:pt x="4267" y="615"/>
                </a:lnTo>
                <a:lnTo>
                  <a:pt x="4276" y="690"/>
                </a:lnTo>
                <a:lnTo>
                  <a:pt x="4283" y="770"/>
                </a:lnTo>
                <a:lnTo>
                  <a:pt x="4288" y="855"/>
                </a:lnTo>
                <a:lnTo>
                  <a:pt x="4291" y="945"/>
                </a:lnTo>
                <a:lnTo>
                  <a:pt x="4292" y="1040"/>
                </a:lnTo>
                <a:lnTo>
                  <a:pt x="4292" y="1140"/>
                </a:lnTo>
                <a:lnTo>
                  <a:pt x="4292" y="1884"/>
                </a:lnTo>
                <a:lnTo>
                  <a:pt x="4291" y="1989"/>
                </a:lnTo>
                <a:lnTo>
                  <a:pt x="4287" y="2088"/>
                </a:lnTo>
                <a:lnTo>
                  <a:pt x="4280" y="2179"/>
                </a:lnTo>
                <a:lnTo>
                  <a:pt x="4270" y="2265"/>
                </a:lnTo>
                <a:lnTo>
                  <a:pt x="4258" y="2344"/>
                </a:lnTo>
                <a:lnTo>
                  <a:pt x="4243" y="2419"/>
                </a:lnTo>
                <a:lnTo>
                  <a:pt x="4223" y="2486"/>
                </a:lnTo>
                <a:lnTo>
                  <a:pt x="4202" y="2550"/>
                </a:lnTo>
                <a:lnTo>
                  <a:pt x="4176" y="2607"/>
                </a:lnTo>
                <a:lnTo>
                  <a:pt x="4149" y="2661"/>
                </a:lnTo>
                <a:lnTo>
                  <a:pt x="4116" y="2710"/>
                </a:lnTo>
                <a:lnTo>
                  <a:pt x="4083" y="2755"/>
                </a:lnTo>
                <a:lnTo>
                  <a:pt x="4044" y="2795"/>
                </a:lnTo>
                <a:lnTo>
                  <a:pt x="4003" y="2830"/>
                </a:lnTo>
                <a:lnTo>
                  <a:pt x="3958" y="2863"/>
                </a:lnTo>
                <a:lnTo>
                  <a:pt x="3910" y="2893"/>
                </a:lnTo>
                <a:lnTo>
                  <a:pt x="3858" y="2919"/>
                </a:lnTo>
                <a:lnTo>
                  <a:pt x="3800" y="2941"/>
                </a:lnTo>
                <a:lnTo>
                  <a:pt x="3738" y="2962"/>
                </a:lnTo>
                <a:lnTo>
                  <a:pt x="3670" y="2979"/>
                </a:lnTo>
                <a:lnTo>
                  <a:pt x="3597" y="2993"/>
                </a:lnTo>
                <a:lnTo>
                  <a:pt x="3518" y="3003"/>
                </a:lnTo>
                <a:lnTo>
                  <a:pt x="3434" y="3012"/>
                </a:lnTo>
                <a:lnTo>
                  <a:pt x="3341" y="3019"/>
                </a:lnTo>
                <a:lnTo>
                  <a:pt x="3244" y="3023"/>
                </a:lnTo>
                <a:lnTo>
                  <a:pt x="3137" y="3024"/>
                </a:lnTo>
                <a:lnTo>
                  <a:pt x="1155" y="3024"/>
                </a:lnTo>
                <a:lnTo>
                  <a:pt x="1050" y="3021"/>
                </a:lnTo>
                <a:lnTo>
                  <a:pt x="951" y="3018"/>
                </a:lnTo>
                <a:lnTo>
                  <a:pt x="858" y="3010"/>
                </a:lnTo>
                <a:lnTo>
                  <a:pt x="771" y="2998"/>
                </a:lnTo>
                <a:lnTo>
                  <a:pt x="691" y="2984"/>
                </a:lnTo>
                <a:lnTo>
                  <a:pt x="615" y="2967"/>
                </a:lnTo>
                <a:lnTo>
                  <a:pt x="545" y="2946"/>
                </a:lnTo>
                <a:lnTo>
                  <a:pt x="481" y="2923"/>
                </a:lnTo>
                <a:lnTo>
                  <a:pt x="421" y="2896"/>
                </a:lnTo>
                <a:lnTo>
                  <a:pt x="367" y="2867"/>
                </a:lnTo>
                <a:lnTo>
                  <a:pt x="317" y="2833"/>
                </a:lnTo>
                <a:lnTo>
                  <a:pt x="272" y="2798"/>
                </a:lnTo>
                <a:lnTo>
                  <a:pt x="230" y="2758"/>
                </a:lnTo>
                <a:lnTo>
                  <a:pt x="194" y="2715"/>
                </a:lnTo>
                <a:lnTo>
                  <a:pt x="160" y="2670"/>
                </a:lnTo>
                <a:lnTo>
                  <a:pt x="131" y="2622"/>
                </a:lnTo>
                <a:lnTo>
                  <a:pt x="105" y="2570"/>
                </a:lnTo>
                <a:lnTo>
                  <a:pt x="82" y="2515"/>
                </a:lnTo>
                <a:lnTo>
                  <a:pt x="64" y="2458"/>
                </a:lnTo>
                <a:lnTo>
                  <a:pt x="47" y="2397"/>
                </a:lnTo>
                <a:lnTo>
                  <a:pt x="34" y="2333"/>
                </a:lnTo>
                <a:lnTo>
                  <a:pt x="22" y="2265"/>
                </a:lnTo>
                <a:lnTo>
                  <a:pt x="14" y="2195"/>
                </a:lnTo>
                <a:lnTo>
                  <a:pt x="8" y="2122"/>
                </a:lnTo>
                <a:lnTo>
                  <a:pt x="3" y="2045"/>
                </a:lnTo>
                <a:lnTo>
                  <a:pt x="1" y="1966"/>
                </a:lnTo>
                <a:lnTo>
                  <a:pt x="0" y="1884"/>
                </a:lnTo>
                <a:lnTo>
                  <a:pt x="0" y="1140"/>
                </a:lnTo>
                <a:lnTo>
                  <a:pt x="0" y="1045"/>
                </a:lnTo>
                <a:lnTo>
                  <a:pt x="1" y="954"/>
                </a:lnTo>
                <a:lnTo>
                  <a:pt x="3" y="867"/>
                </a:lnTo>
                <a:lnTo>
                  <a:pt x="5" y="785"/>
                </a:lnTo>
                <a:lnTo>
                  <a:pt x="10" y="707"/>
                </a:lnTo>
                <a:lnTo>
                  <a:pt x="18" y="634"/>
                </a:lnTo>
                <a:lnTo>
                  <a:pt x="30" y="563"/>
                </a:lnTo>
                <a:lnTo>
                  <a:pt x="44" y="498"/>
                </a:lnTo>
                <a:lnTo>
                  <a:pt x="64" y="437"/>
                </a:lnTo>
                <a:lnTo>
                  <a:pt x="87" y="380"/>
                </a:lnTo>
                <a:lnTo>
                  <a:pt x="116" y="326"/>
                </a:lnTo>
                <a:lnTo>
                  <a:pt x="151" y="276"/>
                </a:lnTo>
                <a:lnTo>
                  <a:pt x="183" y="239"/>
                </a:lnTo>
                <a:lnTo>
                  <a:pt x="220" y="204"/>
                </a:lnTo>
                <a:lnTo>
                  <a:pt x="260" y="173"/>
                </a:lnTo>
                <a:lnTo>
                  <a:pt x="306" y="143"/>
                </a:lnTo>
                <a:lnTo>
                  <a:pt x="355" y="117"/>
                </a:lnTo>
                <a:lnTo>
                  <a:pt x="410" y="95"/>
                </a:lnTo>
                <a:lnTo>
                  <a:pt x="470" y="74"/>
                </a:lnTo>
                <a:lnTo>
                  <a:pt x="533" y="55"/>
                </a:lnTo>
                <a:lnTo>
                  <a:pt x="605" y="41"/>
                </a:lnTo>
                <a:lnTo>
                  <a:pt x="680" y="28"/>
                </a:lnTo>
                <a:lnTo>
                  <a:pt x="762" y="18"/>
                </a:lnTo>
                <a:lnTo>
                  <a:pt x="851" y="10"/>
                </a:lnTo>
                <a:lnTo>
                  <a:pt x="946" y="5"/>
                </a:lnTo>
                <a:lnTo>
                  <a:pt x="1046" y="1"/>
                </a:lnTo>
                <a:lnTo>
                  <a:pt x="1155" y="0"/>
                </a:lnTo>
                <a:close/>
              </a:path>
            </a:pathLst>
          </a:custGeom>
          <a:noFill/>
          <a:ln w="0">
            <a:noFill/>
            <a:prstDash val="solid"/>
            <a:round/>
            <a:headEnd/>
            <a:tailEnd/>
          </a:ln>
        </p:spPr>
        <p:txBody>
          <a:bodyPr lIns="68580" tIns="34290" rIns="68580" bIns="3429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latin typeface="Arial" panose="020B0604020202020204" pitchFamily="34" charset="0"/>
            </a:endParaRPr>
          </a:p>
        </p:txBody>
      </p:sp>
      <p:sp>
        <p:nvSpPr>
          <p:cNvPr id="75" name="Freeform 1624">
            <a:extLst>
              <a:ext uri="{FF2B5EF4-FFF2-40B4-BE49-F238E27FC236}">
                <a16:creationId xmlns:a16="http://schemas.microsoft.com/office/drawing/2014/main" id="{B07F4E7B-C5EC-4930-AFC8-83B028ECEA07}"/>
              </a:ext>
            </a:extLst>
          </p:cNvPr>
          <p:cNvSpPr>
            <a:spLocks noEditPoints="1"/>
          </p:cNvSpPr>
          <p:nvPr/>
        </p:nvSpPr>
        <p:spPr bwMode="auto">
          <a:xfrm>
            <a:off x="951538" y="5059596"/>
            <a:ext cx="260350" cy="184150"/>
          </a:xfrm>
          <a:custGeom>
            <a:avLst/>
            <a:gdLst>
              <a:gd name="T0" fmla="*/ 1745 w 4292"/>
              <a:gd name="T1" fmla="*/ 893 h 3024"/>
              <a:gd name="T2" fmla="*/ 1678 w 4292"/>
              <a:gd name="T3" fmla="*/ 943 h 3024"/>
              <a:gd name="T4" fmla="*/ 1653 w 4292"/>
              <a:gd name="T5" fmla="*/ 1023 h 3024"/>
              <a:gd name="T6" fmla="*/ 1663 w 4292"/>
              <a:gd name="T7" fmla="*/ 2018 h 3024"/>
              <a:gd name="T8" fmla="*/ 1719 w 4292"/>
              <a:gd name="T9" fmla="*/ 2081 h 3024"/>
              <a:gd name="T10" fmla="*/ 1791 w 4292"/>
              <a:gd name="T11" fmla="*/ 2101 h 3024"/>
              <a:gd name="T12" fmla="*/ 1855 w 4292"/>
              <a:gd name="T13" fmla="*/ 2085 h 3024"/>
              <a:gd name="T14" fmla="*/ 2802 w 4292"/>
              <a:gd name="T15" fmla="*/ 1576 h 3024"/>
              <a:gd name="T16" fmla="*/ 2830 w 4292"/>
              <a:gd name="T17" fmla="*/ 1492 h 3024"/>
              <a:gd name="T18" fmla="*/ 2802 w 4292"/>
              <a:gd name="T19" fmla="*/ 1407 h 3024"/>
              <a:gd name="T20" fmla="*/ 1855 w 4292"/>
              <a:gd name="T21" fmla="*/ 900 h 3024"/>
              <a:gd name="T22" fmla="*/ 1155 w 4292"/>
              <a:gd name="T23" fmla="*/ 0 h 3024"/>
              <a:gd name="T24" fmla="*/ 3356 w 4292"/>
              <a:gd name="T25" fmla="*/ 5 h 3024"/>
              <a:gd name="T26" fmla="*/ 3629 w 4292"/>
              <a:gd name="T27" fmla="*/ 31 h 3024"/>
              <a:gd name="T28" fmla="*/ 3843 w 4292"/>
              <a:gd name="T29" fmla="*/ 80 h 3024"/>
              <a:gd name="T30" fmla="*/ 4006 w 4292"/>
              <a:gd name="T31" fmla="*/ 156 h 3024"/>
              <a:gd name="T32" fmla="*/ 4124 w 4292"/>
              <a:gd name="T33" fmla="*/ 260 h 3024"/>
              <a:gd name="T34" fmla="*/ 4217 w 4292"/>
              <a:gd name="T35" fmla="*/ 417 h 3024"/>
              <a:gd name="T36" fmla="*/ 4267 w 4292"/>
              <a:gd name="T37" fmla="*/ 615 h 3024"/>
              <a:gd name="T38" fmla="*/ 4288 w 4292"/>
              <a:gd name="T39" fmla="*/ 855 h 3024"/>
              <a:gd name="T40" fmla="*/ 4292 w 4292"/>
              <a:gd name="T41" fmla="*/ 1140 h 3024"/>
              <a:gd name="T42" fmla="*/ 4287 w 4292"/>
              <a:gd name="T43" fmla="*/ 2088 h 3024"/>
              <a:gd name="T44" fmla="*/ 4258 w 4292"/>
              <a:gd name="T45" fmla="*/ 2344 h 3024"/>
              <a:gd name="T46" fmla="*/ 4202 w 4292"/>
              <a:gd name="T47" fmla="*/ 2550 h 3024"/>
              <a:gd name="T48" fmla="*/ 4116 w 4292"/>
              <a:gd name="T49" fmla="*/ 2710 h 3024"/>
              <a:gd name="T50" fmla="*/ 4003 w 4292"/>
              <a:gd name="T51" fmla="*/ 2830 h 3024"/>
              <a:gd name="T52" fmla="*/ 3858 w 4292"/>
              <a:gd name="T53" fmla="*/ 2919 h 3024"/>
              <a:gd name="T54" fmla="*/ 3670 w 4292"/>
              <a:gd name="T55" fmla="*/ 2979 h 3024"/>
              <a:gd name="T56" fmla="*/ 3434 w 4292"/>
              <a:gd name="T57" fmla="*/ 3012 h 3024"/>
              <a:gd name="T58" fmla="*/ 3137 w 4292"/>
              <a:gd name="T59" fmla="*/ 3024 h 3024"/>
              <a:gd name="T60" fmla="*/ 951 w 4292"/>
              <a:gd name="T61" fmla="*/ 3018 h 3024"/>
              <a:gd name="T62" fmla="*/ 691 w 4292"/>
              <a:gd name="T63" fmla="*/ 2984 h 3024"/>
              <a:gd name="T64" fmla="*/ 481 w 4292"/>
              <a:gd name="T65" fmla="*/ 2923 h 3024"/>
              <a:gd name="T66" fmla="*/ 317 w 4292"/>
              <a:gd name="T67" fmla="*/ 2833 h 3024"/>
              <a:gd name="T68" fmla="*/ 194 w 4292"/>
              <a:gd name="T69" fmla="*/ 2715 h 3024"/>
              <a:gd name="T70" fmla="*/ 105 w 4292"/>
              <a:gd name="T71" fmla="*/ 2570 h 3024"/>
              <a:gd name="T72" fmla="*/ 47 w 4292"/>
              <a:gd name="T73" fmla="*/ 2397 h 3024"/>
              <a:gd name="T74" fmla="*/ 14 w 4292"/>
              <a:gd name="T75" fmla="*/ 2195 h 3024"/>
              <a:gd name="T76" fmla="*/ 1 w 4292"/>
              <a:gd name="T77" fmla="*/ 1966 h 3024"/>
              <a:gd name="T78" fmla="*/ 0 w 4292"/>
              <a:gd name="T79" fmla="*/ 1045 h 3024"/>
              <a:gd name="T80" fmla="*/ 5 w 4292"/>
              <a:gd name="T81" fmla="*/ 785 h 3024"/>
              <a:gd name="T82" fmla="*/ 30 w 4292"/>
              <a:gd name="T83" fmla="*/ 563 h 3024"/>
              <a:gd name="T84" fmla="*/ 87 w 4292"/>
              <a:gd name="T85" fmla="*/ 380 h 3024"/>
              <a:gd name="T86" fmla="*/ 183 w 4292"/>
              <a:gd name="T87" fmla="*/ 239 h 3024"/>
              <a:gd name="T88" fmla="*/ 306 w 4292"/>
              <a:gd name="T89" fmla="*/ 143 h 3024"/>
              <a:gd name="T90" fmla="*/ 470 w 4292"/>
              <a:gd name="T91" fmla="*/ 74 h 3024"/>
              <a:gd name="T92" fmla="*/ 680 w 4292"/>
              <a:gd name="T93" fmla="*/ 28 h 3024"/>
              <a:gd name="T94" fmla="*/ 946 w 4292"/>
              <a:gd name="T95" fmla="*/ 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92" h="3024">
                <a:moveTo>
                  <a:pt x="1800" y="885"/>
                </a:moveTo>
                <a:lnTo>
                  <a:pt x="1773" y="886"/>
                </a:lnTo>
                <a:lnTo>
                  <a:pt x="1745" y="893"/>
                </a:lnTo>
                <a:lnTo>
                  <a:pt x="1719" y="906"/>
                </a:lnTo>
                <a:lnTo>
                  <a:pt x="1696" y="923"/>
                </a:lnTo>
                <a:lnTo>
                  <a:pt x="1678" y="943"/>
                </a:lnTo>
                <a:lnTo>
                  <a:pt x="1663" y="968"/>
                </a:lnTo>
                <a:lnTo>
                  <a:pt x="1656" y="996"/>
                </a:lnTo>
                <a:lnTo>
                  <a:pt x="1653" y="1023"/>
                </a:lnTo>
                <a:lnTo>
                  <a:pt x="1653" y="1963"/>
                </a:lnTo>
                <a:lnTo>
                  <a:pt x="1656" y="1992"/>
                </a:lnTo>
                <a:lnTo>
                  <a:pt x="1663" y="2018"/>
                </a:lnTo>
                <a:lnTo>
                  <a:pt x="1678" y="2042"/>
                </a:lnTo>
                <a:lnTo>
                  <a:pt x="1696" y="2064"/>
                </a:lnTo>
                <a:lnTo>
                  <a:pt x="1719" y="2081"/>
                </a:lnTo>
                <a:lnTo>
                  <a:pt x="1742" y="2092"/>
                </a:lnTo>
                <a:lnTo>
                  <a:pt x="1766" y="2100"/>
                </a:lnTo>
                <a:lnTo>
                  <a:pt x="1791" y="2101"/>
                </a:lnTo>
                <a:lnTo>
                  <a:pt x="1813" y="2100"/>
                </a:lnTo>
                <a:lnTo>
                  <a:pt x="1834" y="2094"/>
                </a:lnTo>
                <a:lnTo>
                  <a:pt x="1855" y="2085"/>
                </a:lnTo>
                <a:lnTo>
                  <a:pt x="2756" y="1614"/>
                </a:lnTo>
                <a:lnTo>
                  <a:pt x="2781" y="1597"/>
                </a:lnTo>
                <a:lnTo>
                  <a:pt x="2802" y="1576"/>
                </a:lnTo>
                <a:lnTo>
                  <a:pt x="2817" y="1550"/>
                </a:lnTo>
                <a:lnTo>
                  <a:pt x="2826" y="1522"/>
                </a:lnTo>
                <a:lnTo>
                  <a:pt x="2830" y="1492"/>
                </a:lnTo>
                <a:lnTo>
                  <a:pt x="2826" y="1462"/>
                </a:lnTo>
                <a:lnTo>
                  <a:pt x="2817" y="1433"/>
                </a:lnTo>
                <a:lnTo>
                  <a:pt x="2802" y="1407"/>
                </a:lnTo>
                <a:lnTo>
                  <a:pt x="2781" y="1386"/>
                </a:lnTo>
                <a:lnTo>
                  <a:pt x="2755" y="1369"/>
                </a:lnTo>
                <a:lnTo>
                  <a:pt x="1855" y="900"/>
                </a:lnTo>
                <a:lnTo>
                  <a:pt x="1829" y="890"/>
                </a:lnTo>
                <a:lnTo>
                  <a:pt x="1800" y="885"/>
                </a:lnTo>
                <a:close/>
                <a:moveTo>
                  <a:pt x="1155" y="0"/>
                </a:moveTo>
                <a:lnTo>
                  <a:pt x="3137" y="0"/>
                </a:lnTo>
                <a:lnTo>
                  <a:pt x="3250" y="1"/>
                </a:lnTo>
                <a:lnTo>
                  <a:pt x="3356" y="5"/>
                </a:lnTo>
                <a:lnTo>
                  <a:pt x="3454" y="10"/>
                </a:lnTo>
                <a:lnTo>
                  <a:pt x="3545" y="19"/>
                </a:lnTo>
                <a:lnTo>
                  <a:pt x="3629" y="31"/>
                </a:lnTo>
                <a:lnTo>
                  <a:pt x="3707" y="44"/>
                </a:lnTo>
                <a:lnTo>
                  <a:pt x="3778" y="61"/>
                </a:lnTo>
                <a:lnTo>
                  <a:pt x="3843" y="80"/>
                </a:lnTo>
                <a:lnTo>
                  <a:pt x="3903" y="102"/>
                </a:lnTo>
                <a:lnTo>
                  <a:pt x="3956" y="127"/>
                </a:lnTo>
                <a:lnTo>
                  <a:pt x="4006" y="156"/>
                </a:lnTo>
                <a:lnTo>
                  <a:pt x="4050" y="187"/>
                </a:lnTo>
                <a:lnTo>
                  <a:pt x="4089" y="222"/>
                </a:lnTo>
                <a:lnTo>
                  <a:pt x="4124" y="260"/>
                </a:lnTo>
                <a:lnTo>
                  <a:pt x="4161" y="308"/>
                </a:lnTo>
                <a:lnTo>
                  <a:pt x="4191" y="360"/>
                </a:lnTo>
                <a:lnTo>
                  <a:pt x="4217" y="417"/>
                </a:lnTo>
                <a:lnTo>
                  <a:pt x="4237" y="479"/>
                </a:lnTo>
                <a:lnTo>
                  <a:pt x="4254" y="544"/>
                </a:lnTo>
                <a:lnTo>
                  <a:pt x="4267" y="615"/>
                </a:lnTo>
                <a:lnTo>
                  <a:pt x="4276" y="690"/>
                </a:lnTo>
                <a:lnTo>
                  <a:pt x="4283" y="770"/>
                </a:lnTo>
                <a:lnTo>
                  <a:pt x="4288" y="855"/>
                </a:lnTo>
                <a:lnTo>
                  <a:pt x="4291" y="945"/>
                </a:lnTo>
                <a:lnTo>
                  <a:pt x="4292" y="1040"/>
                </a:lnTo>
                <a:lnTo>
                  <a:pt x="4292" y="1140"/>
                </a:lnTo>
                <a:lnTo>
                  <a:pt x="4292" y="1884"/>
                </a:lnTo>
                <a:lnTo>
                  <a:pt x="4291" y="1989"/>
                </a:lnTo>
                <a:lnTo>
                  <a:pt x="4287" y="2088"/>
                </a:lnTo>
                <a:lnTo>
                  <a:pt x="4280" y="2179"/>
                </a:lnTo>
                <a:lnTo>
                  <a:pt x="4270" y="2265"/>
                </a:lnTo>
                <a:lnTo>
                  <a:pt x="4258" y="2344"/>
                </a:lnTo>
                <a:lnTo>
                  <a:pt x="4243" y="2419"/>
                </a:lnTo>
                <a:lnTo>
                  <a:pt x="4223" y="2486"/>
                </a:lnTo>
                <a:lnTo>
                  <a:pt x="4202" y="2550"/>
                </a:lnTo>
                <a:lnTo>
                  <a:pt x="4176" y="2607"/>
                </a:lnTo>
                <a:lnTo>
                  <a:pt x="4149" y="2661"/>
                </a:lnTo>
                <a:lnTo>
                  <a:pt x="4116" y="2710"/>
                </a:lnTo>
                <a:lnTo>
                  <a:pt x="4083" y="2755"/>
                </a:lnTo>
                <a:lnTo>
                  <a:pt x="4044" y="2795"/>
                </a:lnTo>
                <a:lnTo>
                  <a:pt x="4003" y="2830"/>
                </a:lnTo>
                <a:lnTo>
                  <a:pt x="3958" y="2863"/>
                </a:lnTo>
                <a:lnTo>
                  <a:pt x="3910" y="2893"/>
                </a:lnTo>
                <a:lnTo>
                  <a:pt x="3858" y="2919"/>
                </a:lnTo>
                <a:lnTo>
                  <a:pt x="3800" y="2941"/>
                </a:lnTo>
                <a:lnTo>
                  <a:pt x="3738" y="2962"/>
                </a:lnTo>
                <a:lnTo>
                  <a:pt x="3670" y="2979"/>
                </a:lnTo>
                <a:lnTo>
                  <a:pt x="3597" y="2993"/>
                </a:lnTo>
                <a:lnTo>
                  <a:pt x="3518" y="3003"/>
                </a:lnTo>
                <a:lnTo>
                  <a:pt x="3434" y="3012"/>
                </a:lnTo>
                <a:lnTo>
                  <a:pt x="3341" y="3019"/>
                </a:lnTo>
                <a:lnTo>
                  <a:pt x="3244" y="3023"/>
                </a:lnTo>
                <a:lnTo>
                  <a:pt x="3137" y="3024"/>
                </a:lnTo>
                <a:lnTo>
                  <a:pt x="1155" y="3024"/>
                </a:lnTo>
                <a:lnTo>
                  <a:pt x="1050" y="3021"/>
                </a:lnTo>
                <a:lnTo>
                  <a:pt x="951" y="3018"/>
                </a:lnTo>
                <a:lnTo>
                  <a:pt x="858" y="3010"/>
                </a:lnTo>
                <a:lnTo>
                  <a:pt x="771" y="2998"/>
                </a:lnTo>
                <a:lnTo>
                  <a:pt x="691" y="2984"/>
                </a:lnTo>
                <a:lnTo>
                  <a:pt x="615" y="2967"/>
                </a:lnTo>
                <a:lnTo>
                  <a:pt x="545" y="2946"/>
                </a:lnTo>
                <a:lnTo>
                  <a:pt x="481" y="2923"/>
                </a:lnTo>
                <a:lnTo>
                  <a:pt x="421" y="2896"/>
                </a:lnTo>
                <a:lnTo>
                  <a:pt x="367" y="2867"/>
                </a:lnTo>
                <a:lnTo>
                  <a:pt x="317" y="2833"/>
                </a:lnTo>
                <a:lnTo>
                  <a:pt x="272" y="2798"/>
                </a:lnTo>
                <a:lnTo>
                  <a:pt x="230" y="2758"/>
                </a:lnTo>
                <a:lnTo>
                  <a:pt x="194" y="2715"/>
                </a:lnTo>
                <a:lnTo>
                  <a:pt x="160" y="2670"/>
                </a:lnTo>
                <a:lnTo>
                  <a:pt x="131" y="2622"/>
                </a:lnTo>
                <a:lnTo>
                  <a:pt x="105" y="2570"/>
                </a:lnTo>
                <a:lnTo>
                  <a:pt x="82" y="2515"/>
                </a:lnTo>
                <a:lnTo>
                  <a:pt x="64" y="2458"/>
                </a:lnTo>
                <a:lnTo>
                  <a:pt x="47" y="2397"/>
                </a:lnTo>
                <a:lnTo>
                  <a:pt x="34" y="2333"/>
                </a:lnTo>
                <a:lnTo>
                  <a:pt x="22" y="2265"/>
                </a:lnTo>
                <a:lnTo>
                  <a:pt x="14" y="2195"/>
                </a:lnTo>
                <a:lnTo>
                  <a:pt x="8" y="2122"/>
                </a:lnTo>
                <a:lnTo>
                  <a:pt x="3" y="2045"/>
                </a:lnTo>
                <a:lnTo>
                  <a:pt x="1" y="1966"/>
                </a:lnTo>
                <a:lnTo>
                  <a:pt x="0" y="1884"/>
                </a:lnTo>
                <a:lnTo>
                  <a:pt x="0" y="1140"/>
                </a:lnTo>
                <a:lnTo>
                  <a:pt x="0" y="1045"/>
                </a:lnTo>
                <a:lnTo>
                  <a:pt x="1" y="954"/>
                </a:lnTo>
                <a:lnTo>
                  <a:pt x="3" y="867"/>
                </a:lnTo>
                <a:lnTo>
                  <a:pt x="5" y="785"/>
                </a:lnTo>
                <a:lnTo>
                  <a:pt x="10" y="707"/>
                </a:lnTo>
                <a:lnTo>
                  <a:pt x="18" y="634"/>
                </a:lnTo>
                <a:lnTo>
                  <a:pt x="30" y="563"/>
                </a:lnTo>
                <a:lnTo>
                  <a:pt x="44" y="498"/>
                </a:lnTo>
                <a:lnTo>
                  <a:pt x="64" y="437"/>
                </a:lnTo>
                <a:lnTo>
                  <a:pt x="87" y="380"/>
                </a:lnTo>
                <a:lnTo>
                  <a:pt x="116" y="326"/>
                </a:lnTo>
                <a:lnTo>
                  <a:pt x="151" y="276"/>
                </a:lnTo>
                <a:lnTo>
                  <a:pt x="183" y="239"/>
                </a:lnTo>
                <a:lnTo>
                  <a:pt x="220" y="204"/>
                </a:lnTo>
                <a:lnTo>
                  <a:pt x="260" y="173"/>
                </a:lnTo>
                <a:lnTo>
                  <a:pt x="306" y="143"/>
                </a:lnTo>
                <a:lnTo>
                  <a:pt x="355" y="117"/>
                </a:lnTo>
                <a:lnTo>
                  <a:pt x="410" y="95"/>
                </a:lnTo>
                <a:lnTo>
                  <a:pt x="470" y="74"/>
                </a:lnTo>
                <a:lnTo>
                  <a:pt x="533" y="55"/>
                </a:lnTo>
                <a:lnTo>
                  <a:pt x="605" y="41"/>
                </a:lnTo>
                <a:lnTo>
                  <a:pt x="680" y="28"/>
                </a:lnTo>
                <a:lnTo>
                  <a:pt x="762" y="18"/>
                </a:lnTo>
                <a:lnTo>
                  <a:pt x="851" y="10"/>
                </a:lnTo>
                <a:lnTo>
                  <a:pt x="946" y="5"/>
                </a:lnTo>
                <a:lnTo>
                  <a:pt x="1046" y="1"/>
                </a:lnTo>
                <a:lnTo>
                  <a:pt x="115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lIns="68580" tIns="34290" rIns="68580" bIns="3429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latin typeface="Arial" panose="020B0604020202020204" pitchFamily="34" charset="0"/>
            </a:endParaRPr>
          </a:p>
        </p:txBody>
      </p:sp>
      <p:grpSp>
        <p:nvGrpSpPr>
          <p:cNvPr id="76" name="Group 1378">
            <a:extLst>
              <a:ext uri="{FF2B5EF4-FFF2-40B4-BE49-F238E27FC236}">
                <a16:creationId xmlns:a16="http://schemas.microsoft.com/office/drawing/2014/main" id="{1102D472-8CFA-466F-AF8F-3E357BE305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0741" y="3162544"/>
            <a:ext cx="223206" cy="223206"/>
            <a:chOff x="2747" y="223"/>
            <a:chExt cx="278" cy="278"/>
          </a:xfrm>
          <a:solidFill>
            <a:schemeClr val="bg1"/>
          </a:solidFill>
        </p:grpSpPr>
        <p:sp>
          <p:nvSpPr>
            <p:cNvPr id="77" name="Freeform 1380">
              <a:extLst>
                <a:ext uri="{FF2B5EF4-FFF2-40B4-BE49-F238E27FC236}">
                  <a16:creationId xmlns:a16="http://schemas.microsoft.com/office/drawing/2014/main" id="{B3369D0C-1762-467A-BBB0-6E5A3528B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" y="223"/>
              <a:ext cx="139" cy="138"/>
            </a:xfrm>
            <a:custGeom>
              <a:avLst/>
              <a:gdLst>
                <a:gd name="T0" fmla="*/ 782 w 1666"/>
                <a:gd name="T1" fmla="*/ 4 h 1660"/>
                <a:gd name="T2" fmla="*/ 898 w 1666"/>
                <a:gd name="T3" fmla="*/ 26 h 1660"/>
                <a:gd name="T4" fmla="*/ 1010 w 1666"/>
                <a:gd name="T5" fmla="*/ 66 h 1660"/>
                <a:gd name="T6" fmla="*/ 1116 w 1666"/>
                <a:gd name="T7" fmla="*/ 127 h 1660"/>
                <a:gd name="T8" fmla="*/ 1212 w 1666"/>
                <a:gd name="T9" fmla="*/ 208 h 1660"/>
                <a:gd name="T10" fmla="*/ 1290 w 1666"/>
                <a:gd name="T11" fmla="*/ 302 h 1660"/>
                <a:gd name="T12" fmla="*/ 1351 w 1666"/>
                <a:gd name="T13" fmla="*/ 404 h 1660"/>
                <a:gd name="T14" fmla="*/ 1393 w 1666"/>
                <a:gd name="T15" fmla="*/ 513 h 1660"/>
                <a:gd name="T16" fmla="*/ 1415 w 1666"/>
                <a:gd name="T17" fmla="*/ 627 h 1660"/>
                <a:gd name="T18" fmla="*/ 1419 w 1666"/>
                <a:gd name="T19" fmla="*/ 742 h 1660"/>
                <a:gd name="T20" fmla="*/ 1411 w 1666"/>
                <a:gd name="T21" fmla="*/ 840 h 1660"/>
                <a:gd name="T22" fmla="*/ 1421 w 1666"/>
                <a:gd name="T23" fmla="*/ 918 h 1660"/>
                <a:gd name="T24" fmla="*/ 1451 w 1666"/>
                <a:gd name="T25" fmla="*/ 990 h 1660"/>
                <a:gd name="T26" fmla="*/ 1499 w 1666"/>
                <a:gd name="T27" fmla="*/ 1052 h 1660"/>
                <a:gd name="T28" fmla="*/ 1509 w 1666"/>
                <a:gd name="T29" fmla="*/ 1376 h 1660"/>
                <a:gd name="T30" fmla="*/ 1264 w 1666"/>
                <a:gd name="T31" fmla="*/ 1135 h 1660"/>
                <a:gd name="T32" fmla="*/ 1226 w 1666"/>
                <a:gd name="T33" fmla="*/ 1122 h 1660"/>
                <a:gd name="T34" fmla="*/ 1187 w 1666"/>
                <a:gd name="T35" fmla="*/ 1126 h 1660"/>
                <a:gd name="T36" fmla="*/ 1153 w 1666"/>
                <a:gd name="T37" fmla="*/ 1149 h 1660"/>
                <a:gd name="T38" fmla="*/ 1130 w 1666"/>
                <a:gd name="T39" fmla="*/ 1183 h 1660"/>
                <a:gd name="T40" fmla="*/ 1126 w 1666"/>
                <a:gd name="T41" fmla="*/ 1222 h 1660"/>
                <a:gd name="T42" fmla="*/ 1139 w 1666"/>
                <a:gd name="T43" fmla="*/ 1260 h 1660"/>
                <a:gd name="T44" fmla="*/ 1380 w 1666"/>
                <a:gd name="T45" fmla="*/ 1503 h 1660"/>
                <a:gd name="T46" fmla="*/ 1055 w 1666"/>
                <a:gd name="T47" fmla="*/ 1493 h 1660"/>
                <a:gd name="T48" fmla="*/ 993 w 1666"/>
                <a:gd name="T49" fmla="*/ 1445 h 1660"/>
                <a:gd name="T50" fmla="*/ 921 w 1666"/>
                <a:gd name="T51" fmla="*/ 1415 h 1660"/>
                <a:gd name="T52" fmla="*/ 843 w 1666"/>
                <a:gd name="T53" fmla="*/ 1405 h 1660"/>
                <a:gd name="T54" fmla="*/ 745 w 1666"/>
                <a:gd name="T55" fmla="*/ 1413 h 1660"/>
                <a:gd name="T56" fmla="*/ 629 w 1666"/>
                <a:gd name="T57" fmla="*/ 1409 h 1660"/>
                <a:gd name="T58" fmla="*/ 515 w 1666"/>
                <a:gd name="T59" fmla="*/ 1387 h 1660"/>
                <a:gd name="T60" fmla="*/ 406 w 1666"/>
                <a:gd name="T61" fmla="*/ 1346 h 1660"/>
                <a:gd name="T62" fmla="*/ 302 w 1666"/>
                <a:gd name="T63" fmla="*/ 1286 h 1660"/>
                <a:gd name="T64" fmla="*/ 208 w 1666"/>
                <a:gd name="T65" fmla="*/ 1207 h 1660"/>
                <a:gd name="T66" fmla="*/ 128 w 1666"/>
                <a:gd name="T67" fmla="*/ 1112 h 1660"/>
                <a:gd name="T68" fmla="*/ 66 w 1666"/>
                <a:gd name="T69" fmla="*/ 1006 h 1660"/>
                <a:gd name="T70" fmla="*/ 26 w 1666"/>
                <a:gd name="T71" fmla="*/ 895 h 1660"/>
                <a:gd name="T72" fmla="*/ 4 w 1666"/>
                <a:gd name="T73" fmla="*/ 779 h 1660"/>
                <a:gd name="T74" fmla="*/ 1 w 1666"/>
                <a:gd name="T75" fmla="*/ 661 h 1660"/>
                <a:gd name="T76" fmla="*/ 12 w 1666"/>
                <a:gd name="T77" fmla="*/ 589 h 1660"/>
                <a:gd name="T78" fmla="*/ 31 w 1666"/>
                <a:gd name="T79" fmla="*/ 571 h 1660"/>
                <a:gd name="T80" fmla="*/ 55 w 1666"/>
                <a:gd name="T81" fmla="*/ 567 h 1660"/>
                <a:gd name="T82" fmla="*/ 80 w 1666"/>
                <a:gd name="T83" fmla="*/ 578 h 1660"/>
                <a:gd name="T84" fmla="*/ 322 w 1666"/>
                <a:gd name="T85" fmla="*/ 816 h 1660"/>
                <a:gd name="T86" fmla="*/ 381 w 1666"/>
                <a:gd name="T87" fmla="*/ 850 h 1660"/>
                <a:gd name="T88" fmla="*/ 445 w 1666"/>
                <a:gd name="T89" fmla="*/ 867 h 1660"/>
                <a:gd name="T90" fmla="*/ 513 w 1666"/>
                <a:gd name="T91" fmla="*/ 867 h 1660"/>
                <a:gd name="T92" fmla="*/ 577 w 1666"/>
                <a:gd name="T93" fmla="*/ 850 h 1660"/>
                <a:gd name="T94" fmla="*/ 638 w 1666"/>
                <a:gd name="T95" fmla="*/ 816 h 1660"/>
                <a:gd name="T96" fmla="*/ 796 w 1666"/>
                <a:gd name="T97" fmla="*/ 661 h 1660"/>
                <a:gd name="T98" fmla="*/ 839 w 1666"/>
                <a:gd name="T99" fmla="*/ 606 h 1660"/>
                <a:gd name="T100" fmla="*/ 864 w 1666"/>
                <a:gd name="T101" fmla="*/ 544 h 1660"/>
                <a:gd name="T102" fmla="*/ 873 w 1666"/>
                <a:gd name="T103" fmla="*/ 478 h 1660"/>
                <a:gd name="T104" fmla="*/ 864 w 1666"/>
                <a:gd name="T105" fmla="*/ 411 h 1660"/>
                <a:gd name="T106" fmla="*/ 839 w 1666"/>
                <a:gd name="T107" fmla="*/ 349 h 1660"/>
                <a:gd name="T108" fmla="*/ 796 w 1666"/>
                <a:gd name="T109" fmla="*/ 293 h 1660"/>
                <a:gd name="T110" fmla="*/ 573 w 1666"/>
                <a:gd name="T111" fmla="*/ 68 h 1660"/>
                <a:gd name="T112" fmla="*/ 570 w 1666"/>
                <a:gd name="T113" fmla="*/ 43 h 1660"/>
                <a:gd name="T114" fmla="*/ 581 w 1666"/>
                <a:gd name="T115" fmla="*/ 19 h 1660"/>
                <a:gd name="T116" fmla="*/ 605 w 1666"/>
                <a:gd name="T117" fmla="*/ 8 h 1660"/>
                <a:gd name="T118" fmla="*/ 722 w 1666"/>
                <a:gd name="T119" fmla="*/ 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66" h="1660">
                  <a:moveTo>
                    <a:pt x="722" y="0"/>
                  </a:moveTo>
                  <a:lnTo>
                    <a:pt x="782" y="4"/>
                  </a:lnTo>
                  <a:lnTo>
                    <a:pt x="841" y="12"/>
                  </a:lnTo>
                  <a:lnTo>
                    <a:pt x="898" y="26"/>
                  </a:lnTo>
                  <a:lnTo>
                    <a:pt x="955" y="44"/>
                  </a:lnTo>
                  <a:lnTo>
                    <a:pt x="1010" y="66"/>
                  </a:lnTo>
                  <a:lnTo>
                    <a:pt x="1065" y="95"/>
                  </a:lnTo>
                  <a:lnTo>
                    <a:pt x="1116" y="127"/>
                  </a:lnTo>
                  <a:lnTo>
                    <a:pt x="1165" y="165"/>
                  </a:lnTo>
                  <a:lnTo>
                    <a:pt x="1212" y="208"/>
                  </a:lnTo>
                  <a:lnTo>
                    <a:pt x="1254" y="253"/>
                  </a:lnTo>
                  <a:lnTo>
                    <a:pt x="1290" y="302"/>
                  </a:lnTo>
                  <a:lnTo>
                    <a:pt x="1323" y="351"/>
                  </a:lnTo>
                  <a:lnTo>
                    <a:pt x="1351" y="404"/>
                  </a:lnTo>
                  <a:lnTo>
                    <a:pt x="1374" y="458"/>
                  </a:lnTo>
                  <a:lnTo>
                    <a:pt x="1393" y="513"/>
                  </a:lnTo>
                  <a:lnTo>
                    <a:pt x="1406" y="570"/>
                  </a:lnTo>
                  <a:lnTo>
                    <a:pt x="1415" y="627"/>
                  </a:lnTo>
                  <a:lnTo>
                    <a:pt x="1419" y="685"/>
                  </a:lnTo>
                  <a:lnTo>
                    <a:pt x="1419" y="742"/>
                  </a:lnTo>
                  <a:lnTo>
                    <a:pt x="1413" y="800"/>
                  </a:lnTo>
                  <a:lnTo>
                    <a:pt x="1411" y="840"/>
                  </a:lnTo>
                  <a:lnTo>
                    <a:pt x="1413" y="879"/>
                  </a:lnTo>
                  <a:lnTo>
                    <a:pt x="1421" y="918"/>
                  </a:lnTo>
                  <a:lnTo>
                    <a:pt x="1433" y="954"/>
                  </a:lnTo>
                  <a:lnTo>
                    <a:pt x="1451" y="990"/>
                  </a:lnTo>
                  <a:lnTo>
                    <a:pt x="1472" y="1022"/>
                  </a:lnTo>
                  <a:lnTo>
                    <a:pt x="1499" y="1052"/>
                  </a:lnTo>
                  <a:lnTo>
                    <a:pt x="1666" y="1219"/>
                  </a:lnTo>
                  <a:lnTo>
                    <a:pt x="1509" y="1376"/>
                  </a:lnTo>
                  <a:lnTo>
                    <a:pt x="1280" y="1149"/>
                  </a:lnTo>
                  <a:lnTo>
                    <a:pt x="1264" y="1135"/>
                  </a:lnTo>
                  <a:lnTo>
                    <a:pt x="1245" y="1126"/>
                  </a:lnTo>
                  <a:lnTo>
                    <a:pt x="1226" y="1122"/>
                  </a:lnTo>
                  <a:lnTo>
                    <a:pt x="1207" y="1122"/>
                  </a:lnTo>
                  <a:lnTo>
                    <a:pt x="1187" y="1126"/>
                  </a:lnTo>
                  <a:lnTo>
                    <a:pt x="1169" y="1135"/>
                  </a:lnTo>
                  <a:lnTo>
                    <a:pt x="1153" y="1149"/>
                  </a:lnTo>
                  <a:lnTo>
                    <a:pt x="1139" y="1165"/>
                  </a:lnTo>
                  <a:lnTo>
                    <a:pt x="1130" y="1183"/>
                  </a:lnTo>
                  <a:lnTo>
                    <a:pt x="1126" y="1203"/>
                  </a:lnTo>
                  <a:lnTo>
                    <a:pt x="1126" y="1222"/>
                  </a:lnTo>
                  <a:lnTo>
                    <a:pt x="1130" y="1241"/>
                  </a:lnTo>
                  <a:lnTo>
                    <a:pt x="1139" y="1260"/>
                  </a:lnTo>
                  <a:lnTo>
                    <a:pt x="1153" y="1276"/>
                  </a:lnTo>
                  <a:lnTo>
                    <a:pt x="1380" y="1503"/>
                  </a:lnTo>
                  <a:lnTo>
                    <a:pt x="1222" y="1660"/>
                  </a:lnTo>
                  <a:lnTo>
                    <a:pt x="1055" y="1493"/>
                  </a:lnTo>
                  <a:lnTo>
                    <a:pt x="1026" y="1467"/>
                  </a:lnTo>
                  <a:lnTo>
                    <a:pt x="993" y="1445"/>
                  </a:lnTo>
                  <a:lnTo>
                    <a:pt x="957" y="1429"/>
                  </a:lnTo>
                  <a:lnTo>
                    <a:pt x="921" y="1415"/>
                  </a:lnTo>
                  <a:lnTo>
                    <a:pt x="883" y="1408"/>
                  </a:lnTo>
                  <a:lnTo>
                    <a:pt x="843" y="1405"/>
                  </a:lnTo>
                  <a:lnTo>
                    <a:pt x="803" y="1408"/>
                  </a:lnTo>
                  <a:lnTo>
                    <a:pt x="745" y="1413"/>
                  </a:lnTo>
                  <a:lnTo>
                    <a:pt x="688" y="1413"/>
                  </a:lnTo>
                  <a:lnTo>
                    <a:pt x="629" y="1409"/>
                  </a:lnTo>
                  <a:lnTo>
                    <a:pt x="572" y="1401"/>
                  </a:lnTo>
                  <a:lnTo>
                    <a:pt x="515" y="1387"/>
                  </a:lnTo>
                  <a:lnTo>
                    <a:pt x="460" y="1369"/>
                  </a:lnTo>
                  <a:lnTo>
                    <a:pt x="406" y="1346"/>
                  </a:lnTo>
                  <a:lnTo>
                    <a:pt x="352" y="1319"/>
                  </a:lnTo>
                  <a:lnTo>
                    <a:pt x="302" y="1286"/>
                  </a:lnTo>
                  <a:lnTo>
                    <a:pt x="253" y="1248"/>
                  </a:lnTo>
                  <a:lnTo>
                    <a:pt x="208" y="1207"/>
                  </a:lnTo>
                  <a:lnTo>
                    <a:pt x="166" y="1161"/>
                  </a:lnTo>
                  <a:lnTo>
                    <a:pt x="128" y="1112"/>
                  </a:lnTo>
                  <a:lnTo>
                    <a:pt x="95" y="1060"/>
                  </a:lnTo>
                  <a:lnTo>
                    <a:pt x="66" y="1006"/>
                  </a:lnTo>
                  <a:lnTo>
                    <a:pt x="44" y="951"/>
                  </a:lnTo>
                  <a:lnTo>
                    <a:pt x="26" y="895"/>
                  </a:lnTo>
                  <a:lnTo>
                    <a:pt x="12" y="837"/>
                  </a:lnTo>
                  <a:lnTo>
                    <a:pt x="4" y="779"/>
                  </a:lnTo>
                  <a:lnTo>
                    <a:pt x="0" y="720"/>
                  </a:lnTo>
                  <a:lnTo>
                    <a:pt x="1" y="661"/>
                  </a:lnTo>
                  <a:lnTo>
                    <a:pt x="8" y="602"/>
                  </a:lnTo>
                  <a:lnTo>
                    <a:pt x="12" y="589"/>
                  </a:lnTo>
                  <a:lnTo>
                    <a:pt x="20" y="578"/>
                  </a:lnTo>
                  <a:lnTo>
                    <a:pt x="31" y="571"/>
                  </a:lnTo>
                  <a:lnTo>
                    <a:pt x="43" y="567"/>
                  </a:lnTo>
                  <a:lnTo>
                    <a:pt x="55" y="567"/>
                  </a:lnTo>
                  <a:lnTo>
                    <a:pt x="68" y="570"/>
                  </a:lnTo>
                  <a:lnTo>
                    <a:pt x="80" y="578"/>
                  </a:lnTo>
                  <a:lnTo>
                    <a:pt x="295" y="793"/>
                  </a:lnTo>
                  <a:lnTo>
                    <a:pt x="322" y="816"/>
                  </a:lnTo>
                  <a:lnTo>
                    <a:pt x="350" y="835"/>
                  </a:lnTo>
                  <a:lnTo>
                    <a:pt x="381" y="850"/>
                  </a:lnTo>
                  <a:lnTo>
                    <a:pt x="413" y="861"/>
                  </a:lnTo>
                  <a:lnTo>
                    <a:pt x="445" y="867"/>
                  </a:lnTo>
                  <a:lnTo>
                    <a:pt x="479" y="870"/>
                  </a:lnTo>
                  <a:lnTo>
                    <a:pt x="513" y="867"/>
                  </a:lnTo>
                  <a:lnTo>
                    <a:pt x="546" y="861"/>
                  </a:lnTo>
                  <a:lnTo>
                    <a:pt x="577" y="850"/>
                  </a:lnTo>
                  <a:lnTo>
                    <a:pt x="608" y="835"/>
                  </a:lnTo>
                  <a:lnTo>
                    <a:pt x="638" y="816"/>
                  </a:lnTo>
                  <a:lnTo>
                    <a:pt x="664" y="793"/>
                  </a:lnTo>
                  <a:lnTo>
                    <a:pt x="796" y="661"/>
                  </a:lnTo>
                  <a:lnTo>
                    <a:pt x="819" y="634"/>
                  </a:lnTo>
                  <a:lnTo>
                    <a:pt x="839" y="606"/>
                  </a:lnTo>
                  <a:lnTo>
                    <a:pt x="853" y="575"/>
                  </a:lnTo>
                  <a:lnTo>
                    <a:pt x="864" y="544"/>
                  </a:lnTo>
                  <a:lnTo>
                    <a:pt x="871" y="511"/>
                  </a:lnTo>
                  <a:lnTo>
                    <a:pt x="873" y="478"/>
                  </a:lnTo>
                  <a:lnTo>
                    <a:pt x="871" y="444"/>
                  </a:lnTo>
                  <a:lnTo>
                    <a:pt x="864" y="411"/>
                  </a:lnTo>
                  <a:lnTo>
                    <a:pt x="853" y="380"/>
                  </a:lnTo>
                  <a:lnTo>
                    <a:pt x="839" y="349"/>
                  </a:lnTo>
                  <a:lnTo>
                    <a:pt x="819" y="320"/>
                  </a:lnTo>
                  <a:lnTo>
                    <a:pt x="796" y="293"/>
                  </a:lnTo>
                  <a:lnTo>
                    <a:pt x="581" y="80"/>
                  </a:lnTo>
                  <a:lnTo>
                    <a:pt x="573" y="68"/>
                  </a:lnTo>
                  <a:lnTo>
                    <a:pt x="569" y="55"/>
                  </a:lnTo>
                  <a:lnTo>
                    <a:pt x="570" y="43"/>
                  </a:lnTo>
                  <a:lnTo>
                    <a:pt x="573" y="31"/>
                  </a:lnTo>
                  <a:lnTo>
                    <a:pt x="581" y="19"/>
                  </a:lnTo>
                  <a:lnTo>
                    <a:pt x="592" y="12"/>
                  </a:lnTo>
                  <a:lnTo>
                    <a:pt x="605" y="8"/>
                  </a:lnTo>
                  <a:lnTo>
                    <a:pt x="664" y="2"/>
                  </a:lnTo>
                  <a:lnTo>
                    <a:pt x="7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1381">
              <a:extLst>
                <a:ext uri="{FF2B5EF4-FFF2-40B4-BE49-F238E27FC236}">
                  <a16:creationId xmlns:a16="http://schemas.microsoft.com/office/drawing/2014/main" id="{9E8A117D-5E81-40FA-8F73-10F60EA6D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364"/>
              <a:ext cx="125" cy="124"/>
            </a:xfrm>
            <a:custGeom>
              <a:avLst/>
              <a:gdLst>
                <a:gd name="T0" fmla="*/ 445 w 1500"/>
                <a:gd name="T1" fmla="*/ 0 h 1494"/>
                <a:gd name="T2" fmla="*/ 1409 w 1500"/>
                <a:gd name="T3" fmla="*/ 961 h 1494"/>
                <a:gd name="T4" fmla="*/ 1436 w 1500"/>
                <a:gd name="T5" fmla="*/ 991 h 1494"/>
                <a:gd name="T6" fmla="*/ 1457 w 1500"/>
                <a:gd name="T7" fmla="*/ 1023 h 1494"/>
                <a:gd name="T8" fmla="*/ 1474 w 1500"/>
                <a:gd name="T9" fmla="*/ 1056 h 1494"/>
                <a:gd name="T10" fmla="*/ 1487 w 1500"/>
                <a:gd name="T11" fmla="*/ 1091 h 1494"/>
                <a:gd name="T12" fmla="*/ 1496 w 1500"/>
                <a:gd name="T13" fmla="*/ 1127 h 1494"/>
                <a:gd name="T14" fmla="*/ 1500 w 1500"/>
                <a:gd name="T15" fmla="*/ 1164 h 1494"/>
                <a:gd name="T16" fmla="*/ 1500 w 1500"/>
                <a:gd name="T17" fmla="*/ 1201 h 1494"/>
                <a:gd name="T18" fmla="*/ 1496 w 1500"/>
                <a:gd name="T19" fmla="*/ 1237 h 1494"/>
                <a:gd name="T20" fmla="*/ 1487 w 1500"/>
                <a:gd name="T21" fmla="*/ 1273 h 1494"/>
                <a:gd name="T22" fmla="*/ 1473 w 1500"/>
                <a:gd name="T23" fmla="*/ 1309 h 1494"/>
                <a:gd name="T24" fmla="*/ 1456 w 1500"/>
                <a:gd name="T25" fmla="*/ 1342 h 1494"/>
                <a:gd name="T26" fmla="*/ 1435 w 1500"/>
                <a:gd name="T27" fmla="*/ 1374 h 1494"/>
                <a:gd name="T28" fmla="*/ 1408 w 1500"/>
                <a:gd name="T29" fmla="*/ 1403 h 1494"/>
                <a:gd name="T30" fmla="*/ 1379 w 1500"/>
                <a:gd name="T31" fmla="*/ 1429 h 1494"/>
                <a:gd name="T32" fmla="*/ 1347 w 1500"/>
                <a:gd name="T33" fmla="*/ 1450 h 1494"/>
                <a:gd name="T34" fmla="*/ 1314 w 1500"/>
                <a:gd name="T35" fmla="*/ 1468 h 1494"/>
                <a:gd name="T36" fmla="*/ 1278 w 1500"/>
                <a:gd name="T37" fmla="*/ 1481 h 1494"/>
                <a:gd name="T38" fmla="*/ 1242 w 1500"/>
                <a:gd name="T39" fmla="*/ 1490 h 1494"/>
                <a:gd name="T40" fmla="*/ 1206 w 1500"/>
                <a:gd name="T41" fmla="*/ 1494 h 1494"/>
                <a:gd name="T42" fmla="*/ 1169 w 1500"/>
                <a:gd name="T43" fmla="*/ 1494 h 1494"/>
                <a:gd name="T44" fmla="*/ 1132 w 1500"/>
                <a:gd name="T45" fmla="*/ 1490 h 1494"/>
                <a:gd name="T46" fmla="*/ 1095 w 1500"/>
                <a:gd name="T47" fmla="*/ 1482 h 1494"/>
                <a:gd name="T48" fmla="*/ 1061 w 1500"/>
                <a:gd name="T49" fmla="*/ 1469 h 1494"/>
                <a:gd name="T50" fmla="*/ 1027 w 1500"/>
                <a:gd name="T51" fmla="*/ 1451 h 1494"/>
                <a:gd name="T52" fmla="*/ 995 w 1500"/>
                <a:gd name="T53" fmla="*/ 1430 h 1494"/>
                <a:gd name="T54" fmla="*/ 966 w 1500"/>
                <a:gd name="T55" fmla="*/ 1403 h 1494"/>
                <a:gd name="T56" fmla="*/ 0 w 1500"/>
                <a:gd name="T57" fmla="*/ 441 h 1494"/>
                <a:gd name="T58" fmla="*/ 157 w 1500"/>
                <a:gd name="T59" fmla="*/ 284 h 1494"/>
                <a:gd name="T60" fmla="*/ 1095 w 1500"/>
                <a:gd name="T61" fmla="*/ 1219 h 1494"/>
                <a:gd name="T62" fmla="*/ 1112 w 1500"/>
                <a:gd name="T63" fmla="*/ 1231 h 1494"/>
                <a:gd name="T64" fmla="*/ 1130 w 1500"/>
                <a:gd name="T65" fmla="*/ 1240 h 1494"/>
                <a:gd name="T66" fmla="*/ 1150 w 1500"/>
                <a:gd name="T67" fmla="*/ 1245 h 1494"/>
                <a:gd name="T68" fmla="*/ 1169 w 1500"/>
                <a:gd name="T69" fmla="*/ 1245 h 1494"/>
                <a:gd name="T70" fmla="*/ 1188 w 1500"/>
                <a:gd name="T71" fmla="*/ 1240 h 1494"/>
                <a:gd name="T72" fmla="*/ 1207 w 1500"/>
                <a:gd name="T73" fmla="*/ 1231 h 1494"/>
                <a:gd name="T74" fmla="*/ 1224 w 1500"/>
                <a:gd name="T75" fmla="*/ 1219 h 1494"/>
                <a:gd name="T76" fmla="*/ 1236 w 1500"/>
                <a:gd name="T77" fmla="*/ 1202 h 1494"/>
                <a:gd name="T78" fmla="*/ 1246 w 1500"/>
                <a:gd name="T79" fmla="*/ 1183 h 1494"/>
                <a:gd name="T80" fmla="*/ 1250 w 1500"/>
                <a:gd name="T81" fmla="*/ 1164 h 1494"/>
                <a:gd name="T82" fmla="*/ 1250 w 1500"/>
                <a:gd name="T83" fmla="*/ 1145 h 1494"/>
                <a:gd name="T84" fmla="*/ 1246 w 1500"/>
                <a:gd name="T85" fmla="*/ 1125 h 1494"/>
                <a:gd name="T86" fmla="*/ 1236 w 1500"/>
                <a:gd name="T87" fmla="*/ 1107 h 1494"/>
                <a:gd name="T88" fmla="*/ 1224 w 1500"/>
                <a:gd name="T89" fmla="*/ 1091 h 1494"/>
                <a:gd name="T90" fmla="*/ 286 w 1500"/>
                <a:gd name="T91" fmla="*/ 156 h 1494"/>
                <a:gd name="T92" fmla="*/ 445 w 1500"/>
                <a:gd name="T93" fmla="*/ 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0" h="1494">
                  <a:moveTo>
                    <a:pt x="445" y="0"/>
                  </a:moveTo>
                  <a:lnTo>
                    <a:pt x="1409" y="961"/>
                  </a:lnTo>
                  <a:lnTo>
                    <a:pt x="1436" y="991"/>
                  </a:lnTo>
                  <a:lnTo>
                    <a:pt x="1457" y="1023"/>
                  </a:lnTo>
                  <a:lnTo>
                    <a:pt x="1474" y="1056"/>
                  </a:lnTo>
                  <a:lnTo>
                    <a:pt x="1487" y="1091"/>
                  </a:lnTo>
                  <a:lnTo>
                    <a:pt x="1496" y="1127"/>
                  </a:lnTo>
                  <a:lnTo>
                    <a:pt x="1500" y="1164"/>
                  </a:lnTo>
                  <a:lnTo>
                    <a:pt x="1500" y="1201"/>
                  </a:lnTo>
                  <a:lnTo>
                    <a:pt x="1496" y="1237"/>
                  </a:lnTo>
                  <a:lnTo>
                    <a:pt x="1487" y="1273"/>
                  </a:lnTo>
                  <a:lnTo>
                    <a:pt x="1473" y="1309"/>
                  </a:lnTo>
                  <a:lnTo>
                    <a:pt x="1456" y="1342"/>
                  </a:lnTo>
                  <a:lnTo>
                    <a:pt x="1435" y="1374"/>
                  </a:lnTo>
                  <a:lnTo>
                    <a:pt x="1408" y="1403"/>
                  </a:lnTo>
                  <a:lnTo>
                    <a:pt x="1379" y="1429"/>
                  </a:lnTo>
                  <a:lnTo>
                    <a:pt x="1347" y="1450"/>
                  </a:lnTo>
                  <a:lnTo>
                    <a:pt x="1314" y="1468"/>
                  </a:lnTo>
                  <a:lnTo>
                    <a:pt x="1278" y="1481"/>
                  </a:lnTo>
                  <a:lnTo>
                    <a:pt x="1242" y="1490"/>
                  </a:lnTo>
                  <a:lnTo>
                    <a:pt x="1206" y="1494"/>
                  </a:lnTo>
                  <a:lnTo>
                    <a:pt x="1169" y="1494"/>
                  </a:lnTo>
                  <a:lnTo>
                    <a:pt x="1132" y="1490"/>
                  </a:lnTo>
                  <a:lnTo>
                    <a:pt x="1095" y="1482"/>
                  </a:lnTo>
                  <a:lnTo>
                    <a:pt x="1061" y="1469"/>
                  </a:lnTo>
                  <a:lnTo>
                    <a:pt x="1027" y="1451"/>
                  </a:lnTo>
                  <a:lnTo>
                    <a:pt x="995" y="1430"/>
                  </a:lnTo>
                  <a:lnTo>
                    <a:pt x="966" y="1403"/>
                  </a:lnTo>
                  <a:lnTo>
                    <a:pt x="0" y="441"/>
                  </a:lnTo>
                  <a:lnTo>
                    <a:pt x="157" y="284"/>
                  </a:lnTo>
                  <a:lnTo>
                    <a:pt x="1095" y="1219"/>
                  </a:lnTo>
                  <a:lnTo>
                    <a:pt x="1112" y="1231"/>
                  </a:lnTo>
                  <a:lnTo>
                    <a:pt x="1130" y="1240"/>
                  </a:lnTo>
                  <a:lnTo>
                    <a:pt x="1150" y="1245"/>
                  </a:lnTo>
                  <a:lnTo>
                    <a:pt x="1169" y="1245"/>
                  </a:lnTo>
                  <a:lnTo>
                    <a:pt x="1188" y="1240"/>
                  </a:lnTo>
                  <a:lnTo>
                    <a:pt x="1207" y="1231"/>
                  </a:lnTo>
                  <a:lnTo>
                    <a:pt x="1224" y="1219"/>
                  </a:lnTo>
                  <a:lnTo>
                    <a:pt x="1236" y="1202"/>
                  </a:lnTo>
                  <a:lnTo>
                    <a:pt x="1246" y="1183"/>
                  </a:lnTo>
                  <a:lnTo>
                    <a:pt x="1250" y="1164"/>
                  </a:lnTo>
                  <a:lnTo>
                    <a:pt x="1250" y="1145"/>
                  </a:lnTo>
                  <a:lnTo>
                    <a:pt x="1246" y="1125"/>
                  </a:lnTo>
                  <a:lnTo>
                    <a:pt x="1236" y="1107"/>
                  </a:lnTo>
                  <a:lnTo>
                    <a:pt x="1224" y="1091"/>
                  </a:lnTo>
                  <a:lnTo>
                    <a:pt x="286" y="156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79" name="Freeform 1382">
              <a:extLst>
                <a:ext uri="{FF2B5EF4-FFF2-40B4-BE49-F238E27FC236}">
                  <a16:creationId xmlns:a16="http://schemas.microsoft.com/office/drawing/2014/main" id="{63061640-1415-4C5C-B81B-72F9D226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" y="225"/>
              <a:ext cx="277" cy="276"/>
            </a:xfrm>
            <a:custGeom>
              <a:avLst/>
              <a:gdLst>
                <a:gd name="T0" fmla="*/ 3117 w 3324"/>
                <a:gd name="T1" fmla="*/ 0 h 3313"/>
                <a:gd name="T2" fmla="*/ 3324 w 3324"/>
                <a:gd name="T3" fmla="*/ 207 h 3313"/>
                <a:gd name="T4" fmla="*/ 2908 w 3324"/>
                <a:gd name="T5" fmla="*/ 1036 h 3313"/>
                <a:gd name="T6" fmla="*/ 2491 w 3324"/>
                <a:gd name="T7" fmla="*/ 1036 h 3313"/>
                <a:gd name="T8" fmla="*/ 1359 w 3324"/>
                <a:gd name="T9" fmla="*/ 2161 h 3313"/>
                <a:gd name="T10" fmla="*/ 1567 w 3324"/>
                <a:gd name="T11" fmla="*/ 2368 h 3313"/>
                <a:gd name="T12" fmla="*/ 746 w 3324"/>
                <a:gd name="T13" fmla="*/ 3186 h 3313"/>
                <a:gd name="T14" fmla="*/ 711 w 3324"/>
                <a:gd name="T15" fmla="*/ 3217 h 3313"/>
                <a:gd name="T16" fmla="*/ 673 w 3324"/>
                <a:gd name="T17" fmla="*/ 3245 h 3313"/>
                <a:gd name="T18" fmla="*/ 633 w 3324"/>
                <a:gd name="T19" fmla="*/ 3267 h 3313"/>
                <a:gd name="T20" fmla="*/ 591 w 3324"/>
                <a:gd name="T21" fmla="*/ 3285 h 3313"/>
                <a:gd name="T22" fmla="*/ 548 w 3324"/>
                <a:gd name="T23" fmla="*/ 3300 h 3313"/>
                <a:gd name="T24" fmla="*/ 504 w 3324"/>
                <a:gd name="T25" fmla="*/ 3308 h 3313"/>
                <a:gd name="T26" fmla="*/ 460 w 3324"/>
                <a:gd name="T27" fmla="*/ 3313 h 3313"/>
                <a:gd name="T28" fmla="*/ 415 w 3324"/>
                <a:gd name="T29" fmla="*/ 3313 h 3313"/>
                <a:gd name="T30" fmla="*/ 370 w 3324"/>
                <a:gd name="T31" fmla="*/ 3308 h 3313"/>
                <a:gd name="T32" fmla="*/ 326 w 3324"/>
                <a:gd name="T33" fmla="*/ 3300 h 3313"/>
                <a:gd name="T34" fmla="*/ 283 w 3324"/>
                <a:gd name="T35" fmla="*/ 3285 h 3313"/>
                <a:gd name="T36" fmla="*/ 241 w 3324"/>
                <a:gd name="T37" fmla="*/ 3267 h 3313"/>
                <a:gd name="T38" fmla="*/ 201 w 3324"/>
                <a:gd name="T39" fmla="*/ 3245 h 3313"/>
                <a:gd name="T40" fmla="*/ 164 w 3324"/>
                <a:gd name="T41" fmla="*/ 3217 h 3313"/>
                <a:gd name="T42" fmla="*/ 128 w 3324"/>
                <a:gd name="T43" fmla="*/ 3186 h 3313"/>
                <a:gd name="T44" fmla="*/ 96 w 3324"/>
                <a:gd name="T45" fmla="*/ 3150 h 3313"/>
                <a:gd name="T46" fmla="*/ 69 w 3324"/>
                <a:gd name="T47" fmla="*/ 3112 h 3313"/>
                <a:gd name="T48" fmla="*/ 46 w 3324"/>
                <a:gd name="T49" fmla="*/ 3073 h 3313"/>
                <a:gd name="T50" fmla="*/ 28 w 3324"/>
                <a:gd name="T51" fmla="*/ 3031 h 3313"/>
                <a:gd name="T52" fmla="*/ 13 w 3324"/>
                <a:gd name="T53" fmla="*/ 2988 h 3313"/>
                <a:gd name="T54" fmla="*/ 4 w 3324"/>
                <a:gd name="T55" fmla="*/ 2944 h 3313"/>
                <a:gd name="T56" fmla="*/ 0 w 3324"/>
                <a:gd name="T57" fmla="*/ 2899 h 3313"/>
                <a:gd name="T58" fmla="*/ 0 w 3324"/>
                <a:gd name="T59" fmla="*/ 2855 h 3313"/>
                <a:gd name="T60" fmla="*/ 4 w 3324"/>
                <a:gd name="T61" fmla="*/ 2811 h 3313"/>
                <a:gd name="T62" fmla="*/ 13 w 3324"/>
                <a:gd name="T63" fmla="*/ 2767 h 3313"/>
                <a:gd name="T64" fmla="*/ 28 w 3324"/>
                <a:gd name="T65" fmla="*/ 2723 h 3313"/>
                <a:gd name="T66" fmla="*/ 46 w 3324"/>
                <a:gd name="T67" fmla="*/ 2683 h 3313"/>
                <a:gd name="T68" fmla="*/ 69 w 3324"/>
                <a:gd name="T69" fmla="*/ 2642 h 3313"/>
                <a:gd name="T70" fmla="*/ 96 w 3324"/>
                <a:gd name="T71" fmla="*/ 2604 h 3313"/>
                <a:gd name="T72" fmla="*/ 128 w 3324"/>
                <a:gd name="T73" fmla="*/ 2569 h 3313"/>
                <a:gd name="T74" fmla="*/ 948 w 3324"/>
                <a:gd name="T75" fmla="*/ 1752 h 3313"/>
                <a:gd name="T76" fmla="*/ 1152 w 3324"/>
                <a:gd name="T77" fmla="*/ 1954 h 3313"/>
                <a:gd name="T78" fmla="*/ 2284 w 3324"/>
                <a:gd name="T79" fmla="*/ 829 h 3313"/>
                <a:gd name="T80" fmla="*/ 2284 w 3324"/>
                <a:gd name="T81" fmla="*/ 414 h 3313"/>
                <a:gd name="T82" fmla="*/ 3117 w 3324"/>
                <a:gd name="T83" fmla="*/ 0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24" h="3313">
                  <a:moveTo>
                    <a:pt x="3117" y="0"/>
                  </a:moveTo>
                  <a:lnTo>
                    <a:pt x="3324" y="207"/>
                  </a:lnTo>
                  <a:lnTo>
                    <a:pt x="2908" y="1036"/>
                  </a:lnTo>
                  <a:lnTo>
                    <a:pt x="2491" y="1036"/>
                  </a:lnTo>
                  <a:lnTo>
                    <a:pt x="1359" y="2161"/>
                  </a:lnTo>
                  <a:lnTo>
                    <a:pt x="1567" y="2368"/>
                  </a:lnTo>
                  <a:lnTo>
                    <a:pt x="746" y="3186"/>
                  </a:lnTo>
                  <a:lnTo>
                    <a:pt x="711" y="3217"/>
                  </a:lnTo>
                  <a:lnTo>
                    <a:pt x="673" y="3245"/>
                  </a:lnTo>
                  <a:lnTo>
                    <a:pt x="633" y="3267"/>
                  </a:lnTo>
                  <a:lnTo>
                    <a:pt x="591" y="3285"/>
                  </a:lnTo>
                  <a:lnTo>
                    <a:pt x="548" y="3300"/>
                  </a:lnTo>
                  <a:lnTo>
                    <a:pt x="504" y="3308"/>
                  </a:lnTo>
                  <a:lnTo>
                    <a:pt x="460" y="3313"/>
                  </a:lnTo>
                  <a:lnTo>
                    <a:pt x="415" y="3313"/>
                  </a:lnTo>
                  <a:lnTo>
                    <a:pt x="370" y="3308"/>
                  </a:lnTo>
                  <a:lnTo>
                    <a:pt x="326" y="3300"/>
                  </a:lnTo>
                  <a:lnTo>
                    <a:pt x="283" y="3285"/>
                  </a:lnTo>
                  <a:lnTo>
                    <a:pt x="241" y="3267"/>
                  </a:lnTo>
                  <a:lnTo>
                    <a:pt x="201" y="3245"/>
                  </a:lnTo>
                  <a:lnTo>
                    <a:pt x="164" y="3217"/>
                  </a:lnTo>
                  <a:lnTo>
                    <a:pt x="128" y="3186"/>
                  </a:lnTo>
                  <a:lnTo>
                    <a:pt x="96" y="3150"/>
                  </a:lnTo>
                  <a:lnTo>
                    <a:pt x="69" y="3112"/>
                  </a:lnTo>
                  <a:lnTo>
                    <a:pt x="46" y="3073"/>
                  </a:lnTo>
                  <a:lnTo>
                    <a:pt x="28" y="3031"/>
                  </a:lnTo>
                  <a:lnTo>
                    <a:pt x="13" y="2988"/>
                  </a:lnTo>
                  <a:lnTo>
                    <a:pt x="4" y="2944"/>
                  </a:lnTo>
                  <a:lnTo>
                    <a:pt x="0" y="2899"/>
                  </a:lnTo>
                  <a:lnTo>
                    <a:pt x="0" y="2855"/>
                  </a:lnTo>
                  <a:lnTo>
                    <a:pt x="4" y="2811"/>
                  </a:lnTo>
                  <a:lnTo>
                    <a:pt x="13" y="2767"/>
                  </a:lnTo>
                  <a:lnTo>
                    <a:pt x="28" y="2723"/>
                  </a:lnTo>
                  <a:lnTo>
                    <a:pt x="46" y="2683"/>
                  </a:lnTo>
                  <a:lnTo>
                    <a:pt x="69" y="2642"/>
                  </a:lnTo>
                  <a:lnTo>
                    <a:pt x="96" y="2604"/>
                  </a:lnTo>
                  <a:lnTo>
                    <a:pt x="128" y="2569"/>
                  </a:lnTo>
                  <a:lnTo>
                    <a:pt x="948" y="1752"/>
                  </a:lnTo>
                  <a:lnTo>
                    <a:pt x="1152" y="1954"/>
                  </a:lnTo>
                  <a:lnTo>
                    <a:pt x="2284" y="829"/>
                  </a:lnTo>
                  <a:lnTo>
                    <a:pt x="2284" y="414"/>
                  </a:lnTo>
                  <a:lnTo>
                    <a:pt x="3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0" name="Group 1359">
            <a:extLst>
              <a:ext uri="{FF2B5EF4-FFF2-40B4-BE49-F238E27FC236}">
                <a16:creationId xmlns:a16="http://schemas.microsoft.com/office/drawing/2014/main" id="{C0696EA2-30C5-4F84-893D-A6D7C76221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2011" y="4200810"/>
            <a:ext cx="172221" cy="186518"/>
            <a:chOff x="1755" y="215"/>
            <a:chExt cx="265" cy="287"/>
          </a:xfrm>
          <a:noFill/>
        </p:grpSpPr>
        <p:sp>
          <p:nvSpPr>
            <p:cNvPr id="81" name="Freeform 1361">
              <a:extLst>
                <a:ext uri="{FF2B5EF4-FFF2-40B4-BE49-F238E27FC236}">
                  <a16:creationId xmlns:a16="http://schemas.microsoft.com/office/drawing/2014/main" id="{1BCC60BC-549F-45D3-9CE9-B5CD202E4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5" y="215"/>
              <a:ext cx="164" cy="287"/>
            </a:xfrm>
            <a:custGeom>
              <a:avLst/>
              <a:gdLst>
                <a:gd name="T0" fmla="*/ 117 w 1966"/>
                <a:gd name="T1" fmla="*/ 3191 h 3444"/>
                <a:gd name="T2" fmla="*/ 127 w 1966"/>
                <a:gd name="T3" fmla="*/ 3245 h 3444"/>
                <a:gd name="T4" fmla="*/ 157 w 1966"/>
                <a:gd name="T5" fmla="*/ 3288 h 3444"/>
                <a:gd name="T6" fmla="*/ 201 w 1966"/>
                <a:gd name="T7" fmla="*/ 3318 h 3444"/>
                <a:gd name="T8" fmla="*/ 255 w 1966"/>
                <a:gd name="T9" fmla="*/ 3329 h 3444"/>
                <a:gd name="T10" fmla="*/ 1740 w 1966"/>
                <a:gd name="T11" fmla="*/ 3326 h 3444"/>
                <a:gd name="T12" fmla="*/ 1789 w 1966"/>
                <a:gd name="T13" fmla="*/ 3305 h 3444"/>
                <a:gd name="T14" fmla="*/ 1827 w 1966"/>
                <a:gd name="T15" fmla="*/ 3269 h 3444"/>
                <a:gd name="T16" fmla="*/ 1848 w 1966"/>
                <a:gd name="T17" fmla="*/ 3219 h 3444"/>
                <a:gd name="T18" fmla="*/ 1851 w 1966"/>
                <a:gd name="T19" fmla="*/ 2755 h 3444"/>
                <a:gd name="T20" fmla="*/ 255 w 1966"/>
                <a:gd name="T21" fmla="*/ 115 h 3444"/>
                <a:gd name="T22" fmla="*/ 201 w 1966"/>
                <a:gd name="T23" fmla="*/ 126 h 3444"/>
                <a:gd name="T24" fmla="*/ 157 w 1966"/>
                <a:gd name="T25" fmla="*/ 156 h 3444"/>
                <a:gd name="T26" fmla="*/ 127 w 1966"/>
                <a:gd name="T27" fmla="*/ 199 h 3444"/>
                <a:gd name="T28" fmla="*/ 117 w 1966"/>
                <a:gd name="T29" fmla="*/ 253 h 3444"/>
                <a:gd name="T30" fmla="*/ 1851 w 1966"/>
                <a:gd name="T31" fmla="*/ 344 h 3444"/>
                <a:gd name="T32" fmla="*/ 1848 w 1966"/>
                <a:gd name="T33" fmla="*/ 225 h 3444"/>
                <a:gd name="T34" fmla="*/ 1827 w 1966"/>
                <a:gd name="T35" fmla="*/ 175 h 3444"/>
                <a:gd name="T36" fmla="*/ 1789 w 1966"/>
                <a:gd name="T37" fmla="*/ 139 h 3444"/>
                <a:gd name="T38" fmla="*/ 1740 w 1966"/>
                <a:gd name="T39" fmla="*/ 118 h 3444"/>
                <a:gd name="T40" fmla="*/ 255 w 1966"/>
                <a:gd name="T41" fmla="*/ 115 h 3444"/>
                <a:gd name="T42" fmla="*/ 1711 w 1966"/>
                <a:gd name="T43" fmla="*/ 0 h 3444"/>
                <a:gd name="T44" fmla="*/ 1785 w 1966"/>
                <a:gd name="T45" fmla="*/ 10 h 3444"/>
                <a:gd name="T46" fmla="*/ 1850 w 1966"/>
                <a:gd name="T47" fmla="*/ 41 h 3444"/>
                <a:gd name="T48" fmla="*/ 1904 w 1966"/>
                <a:gd name="T49" fmla="*/ 87 h 3444"/>
                <a:gd name="T50" fmla="*/ 1943 w 1966"/>
                <a:gd name="T51" fmla="*/ 146 h 3444"/>
                <a:gd name="T52" fmla="*/ 1964 w 1966"/>
                <a:gd name="T53" fmla="*/ 215 h 3444"/>
                <a:gd name="T54" fmla="*/ 1966 w 1966"/>
                <a:gd name="T55" fmla="*/ 1263 h 3444"/>
                <a:gd name="T56" fmla="*/ 1955 w 1966"/>
                <a:gd name="T57" fmla="*/ 1296 h 3444"/>
                <a:gd name="T58" fmla="*/ 1927 w 1966"/>
                <a:gd name="T59" fmla="*/ 1317 h 3444"/>
                <a:gd name="T60" fmla="*/ 1890 w 1966"/>
                <a:gd name="T61" fmla="*/ 1317 h 3444"/>
                <a:gd name="T62" fmla="*/ 1862 w 1966"/>
                <a:gd name="T63" fmla="*/ 1296 h 3444"/>
                <a:gd name="T64" fmla="*/ 1851 w 1966"/>
                <a:gd name="T65" fmla="*/ 1263 h 3444"/>
                <a:gd name="T66" fmla="*/ 117 w 1966"/>
                <a:gd name="T67" fmla="*/ 459 h 3444"/>
                <a:gd name="T68" fmla="*/ 1851 w 1966"/>
                <a:gd name="T69" fmla="*/ 2640 h 3444"/>
                <a:gd name="T70" fmla="*/ 1853 w 1966"/>
                <a:gd name="T71" fmla="*/ 1818 h 3444"/>
                <a:gd name="T72" fmla="*/ 1874 w 1966"/>
                <a:gd name="T73" fmla="*/ 1790 h 3444"/>
                <a:gd name="T74" fmla="*/ 1908 w 1966"/>
                <a:gd name="T75" fmla="*/ 1779 h 3444"/>
                <a:gd name="T76" fmla="*/ 1943 w 1966"/>
                <a:gd name="T77" fmla="*/ 1790 h 3444"/>
                <a:gd name="T78" fmla="*/ 1964 w 1966"/>
                <a:gd name="T79" fmla="*/ 1818 h 3444"/>
                <a:gd name="T80" fmla="*/ 1966 w 1966"/>
                <a:gd name="T81" fmla="*/ 3191 h 3444"/>
                <a:gd name="T82" fmla="*/ 1955 w 1966"/>
                <a:gd name="T83" fmla="*/ 3264 h 3444"/>
                <a:gd name="T84" fmla="*/ 1925 w 1966"/>
                <a:gd name="T85" fmla="*/ 3329 h 3444"/>
                <a:gd name="T86" fmla="*/ 1879 w 1966"/>
                <a:gd name="T87" fmla="*/ 3381 h 3444"/>
                <a:gd name="T88" fmla="*/ 1819 w 1966"/>
                <a:gd name="T89" fmla="*/ 3420 h 3444"/>
                <a:gd name="T90" fmla="*/ 1749 w 1966"/>
                <a:gd name="T91" fmla="*/ 3441 h 3444"/>
                <a:gd name="T92" fmla="*/ 255 w 1966"/>
                <a:gd name="T93" fmla="*/ 3444 h 3444"/>
                <a:gd name="T94" fmla="*/ 182 w 1966"/>
                <a:gd name="T95" fmla="*/ 3434 h 3444"/>
                <a:gd name="T96" fmla="*/ 117 w 1966"/>
                <a:gd name="T97" fmla="*/ 3403 h 3444"/>
                <a:gd name="T98" fmla="*/ 63 w 1966"/>
                <a:gd name="T99" fmla="*/ 3357 h 3444"/>
                <a:gd name="T100" fmla="*/ 24 w 1966"/>
                <a:gd name="T101" fmla="*/ 3298 h 3444"/>
                <a:gd name="T102" fmla="*/ 3 w 1966"/>
                <a:gd name="T103" fmla="*/ 3229 h 3444"/>
                <a:gd name="T104" fmla="*/ 0 w 1966"/>
                <a:gd name="T105" fmla="*/ 253 h 3444"/>
                <a:gd name="T106" fmla="*/ 12 w 1966"/>
                <a:gd name="T107" fmla="*/ 180 h 3444"/>
                <a:gd name="T108" fmla="*/ 42 w 1966"/>
                <a:gd name="T109" fmla="*/ 115 h 3444"/>
                <a:gd name="T110" fmla="*/ 88 w 1966"/>
                <a:gd name="T111" fmla="*/ 63 h 3444"/>
                <a:gd name="T112" fmla="*/ 148 w 1966"/>
                <a:gd name="T113" fmla="*/ 24 h 3444"/>
                <a:gd name="T114" fmla="*/ 218 w 1966"/>
                <a:gd name="T115" fmla="*/ 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66" h="3444">
                  <a:moveTo>
                    <a:pt x="117" y="2755"/>
                  </a:moveTo>
                  <a:lnTo>
                    <a:pt x="117" y="3191"/>
                  </a:lnTo>
                  <a:lnTo>
                    <a:pt x="119" y="3219"/>
                  </a:lnTo>
                  <a:lnTo>
                    <a:pt x="127" y="3245"/>
                  </a:lnTo>
                  <a:lnTo>
                    <a:pt x="140" y="3269"/>
                  </a:lnTo>
                  <a:lnTo>
                    <a:pt x="157" y="3288"/>
                  </a:lnTo>
                  <a:lnTo>
                    <a:pt x="178" y="3305"/>
                  </a:lnTo>
                  <a:lnTo>
                    <a:pt x="201" y="3318"/>
                  </a:lnTo>
                  <a:lnTo>
                    <a:pt x="227" y="3326"/>
                  </a:lnTo>
                  <a:lnTo>
                    <a:pt x="255" y="3329"/>
                  </a:lnTo>
                  <a:lnTo>
                    <a:pt x="1711" y="3329"/>
                  </a:lnTo>
                  <a:lnTo>
                    <a:pt x="1740" y="3326"/>
                  </a:lnTo>
                  <a:lnTo>
                    <a:pt x="1766" y="3318"/>
                  </a:lnTo>
                  <a:lnTo>
                    <a:pt x="1789" y="3305"/>
                  </a:lnTo>
                  <a:lnTo>
                    <a:pt x="1810" y="3288"/>
                  </a:lnTo>
                  <a:lnTo>
                    <a:pt x="1827" y="3269"/>
                  </a:lnTo>
                  <a:lnTo>
                    <a:pt x="1840" y="3245"/>
                  </a:lnTo>
                  <a:lnTo>
                    <a:pt x="1848" y="3219"/>
                  </a:lnTo>
                  <a:lnTo>
                    <a:pt x="1851" y="3191"/>
                  </a:lnTo>
                  <a:lnTo>
                    <a:pt x="1851" y="2755"/>
                  </a:lnTo>
                  <a:lnTo>
                    <a:pt x="117" y="2755"/>
                  </a:lnTo>
                  <a:close/>
                  <a:moveTo>
                    <a:pt x="255" y="115"/>
                  </a:moveTo>
                  <a:lnTo>
                    <a:pt x="227" y="118"/>
                  </a:lnTo>
                  <a:lnTo>
                    <a:pt x="201" y="126"/>
                  </a:lnTo>
                  <a:lnTo>
                    <a:pt x="178" y="139"/>
                  </a:lnTo>
                  <a:lnTo>
                    <a:pt x="157" y="156"/>
                  </a:lnTo>
                  <a:lnTo>
                    <a:pt x="140" y="175"/>
                  </a:lnTo>
                  <a:lnTo>
                    <a:pt x="127" y="199"/>
                  </a:lnTo>
                  <a:lnTo>
                    <a:pt x="119" y="225"/>
                  </a:lnTo>
                  <a:lnTo>
                    <a:pt x="117" y="253"/>
                  </a:lnTo>
                  <a:lnTo>
                    <a:pt x="117" y="344"/>
                  </a:lnTo>
                  <a:lnTo>
                    <a:pt x="1851" y="344"/>
                  </a:lnTo>
                  <a:lnTo>
                    <a:pt x="1851" y="253"/>
                  </a:lnTo>
                  <a:lnTo>
                    <a:pt x="1848" y="225"/>
                  </a:lnTo>
                  <a:lnTo>
                    <a:pt x="1840" y="199"/>
                  </a:lnTo>
                  <a:lnTo>
                    <a:pt x="1827" y="175"/>
                  </a:lnTo>
                  <a:lnTo>
                    <a:pt x="1810" y="156"/>
                  </a:lnTo>
                  <a:lnTo>
                    <a:pt x="1789" y="139"/>
                  </a:lnTo>
                  <a:lnTo>
                    <a:pt x="1766" y="126"/>
                  </a:lnTo>
                  <a:lnTo>
                    <a:pt x="1740" y="118"/>
                  </a:lnTo>
                  <a:lnTo>
                    <a:pt x="1711" y="115"/>
                  </a:lnTo>
                  <a:lnTo>
                    <a:pt x="255" y="115"/>
                  </a:lnTo>
                  <a:close/>
                  <a:moveTo>
                    <a:pt x="255" y="0"/>
                  </a:moveTo>
                  <a:lnTo>
                    <a:pt x="1711" y="0"/>
                  </a:lnTo>
                  <a:lnTo>
                    <a:pt x="1749" y="3"/>
                  </a:lnTo>
                  <a:lnTo>
                    <a:pt x="1785" y="10"/>
                  </a:lnTo>
                  <a:lnTo>
                    <a:pt x="1819" y="24"/>
                  </a:lnTo>
                  <a:lnTo>
                    <a:pt x="1850" y="41"/>
                  </a:lnTo>
                  <a:lnTo>
                    <a:pt x="1879" y="63"/>
                  </a:lnTo>
                  <a:lnTo>
                    <a:pt x="1904" y="87"/>
                  </a:lnTo>
                  <a:lnTo>
                    <a:pt x="1925" y="115"/>
                  </a:lnTo>
                  <a:lnTo>
                    <a:pt x="1943" y="146"/>
                  </a:lnTo>
                  <a:lnTo>
                    <a:pt x="1955" y="180"/>
                  </a:lnTo>
                  <a:lnTo>
                    <a:pt x="1964" y="215"/>
                  </a:lnTo>
                  <a:lnTo>
                    <a:pt x="1966" y="253"/>
                  </a:lnTo>
                  <a:lnTo>
                    <a:pt x="1966" y="1263"/>
                  </a:lnTo>
                  <a:lnTo>
                    <a:pt x="1964" y="1281"/>
                  </a:lnTo>
                  <a:lnTo>
                    <a:pt x="1955" y="1296"/>
                  </a:lnTo>
                  <a:lnTo>
                    <a:pt x="1943" y="1309"/>
                  </a:lnTo>
                  <a:lnTo>
                    <a:pt x="1927" y="1317"/>
                  </a:lnTo>
                  <a:lnTo>
                    <a:pt x="1908" y="1320"/>
                  </a:lnTo>
                  <a:lnTo>
                    <a:pt x="1890" y="1317"/>
                  </a:lnTo>
                  <a:lnTo>
                    <a:pt x="1874" y="1309"/>
                  </a:lnTo>
                  <a:lnTo>
                    <a:pt x="1862" y="1296"/>
                  </a:lnTo>
                  <a:lnTo>
                    <a:pt x="1853" y="1281"/>
                  </a:lnTo>
                  <a:lnTo>
                    <a:pt x="1851" y="1263"/>
                  </a:lnTo>
                  <a:lnTo>
                    <a:pt x="1851" y="459"/>
                  </a:lnTo>
                  <a:lnTo>
                    <a:pt x="117" y="459"/>
                  </a:lnTo>
                  <a:lnTo>
                    <a:pt x="117" y="2640"/>
                  </a:lnTo>
                  <a:lnTo>
                    <a:pt x="1851" y="2640"/>
                  </a:lnTo>
                  <a:lnTo>
                    <a:pt x="1851" y="1837"/>
                  </a:lnTo>
                  <a:lnTo>
                    <a:pt x="1853" y="1818"/>
                  </a:lnTo>
                  <a:lnTo>
                    <a:pt x="1862" y="1802"/>
                  </a:lnTo>
                  <a:lnTo>
                    <a:pt x="1874" y="1790"/>
                  </a:lnTo>
                  <a:lnTo>
                    <a:pt x="1890" y="1783"/>
                  </a:lnTo>
                  <a:lnTo>
                    <a:pt x="1908" y="1779"/>
                  </a:lnTo>
                  <a:lnTo>
                    <a:pt x="1927" y="1783"/>
                  </a:lnTo>
                  <a:lnTo>
                    <a:pt x="1943" y="1790"/>
                  </a:lnTo>
                  <a:lnTo>
                    <a:pt x="1955" y="1802"/>
                  </a:lnTo>
                  <a:lnTo>
                    <a:pt x="1964" y="1818"/>
                  </a:lnTo>
                  <a:lnTo>
                    <a:pt x="1966" y="1837"/>
                  </a:lnTo>
                  <a:lnTo>
                    <a:pt x="1966" y="3191"/>
                  </a:lnTo>
                  <a:lnTo>
                    <a:pt x="1964" y="3229"/>
                  </a:lnTo>
                  <a:lnTo>
                    <a:pt x="1955" y="3264"/>
                  </a:lnTo>
                  <a:lnTo>
                    <a:pt x="1943" y="3298"/>
                  </a:lnTo>
                  <a:lnTo>
                    <a:pt x="1925" y="3329"/>
                  </a:lnTo>
                  <a:lnTo>
                    <a:pt x="1904" y="3357"/>
                  </a:lnTo>
                  <a:lnTo>
                    <a:pt x="1879" y="3381"/>
                  </a:lnTo>
                  <a:lnTo>
                    <a:pt x="1850" y="3403"/>
                  </a:lnTo>
                  <a:lnTo>
                    <a:pt x="1819" y="3420"/>
                  </a:lnTo>
                  <a:lnTo>
                    <a:pt x="1785" y="3434"/>
                  </a:lnTo>
                  <a:lnTo>
                    <a:pt x="1749" y="3441"/>
                  </a:lnTo>
                  <a:lnTo>
                    <a:pt x="1711" y="3444"/>
                  </a:lnTo>
                  <a:lnTo>
                    <a:pt x="255" y="3444"/>
                  </a:lnTo>
                  <a:lnTo>
                    <a:pt x="218" y="3441"/>
                  </a:lnTo>
                  <a:lnTo>
                    <a:pt x="182" y="3434"/>
                  </a:lnTo>
                  <a:lnTo>
                    <a:pt x="148" y="3420"/>
                  </a:lnTo>
                  <a:lnTo>
                    <a:pt x="117" y="3403"/>
                  </a:lnTo>
                  <a:lnTo>
                    <a:pt x="88" y="3381"/>
                  </a:lnTo>
                  <a:lnTo>
                    <a:pt x="63" y="3357"/>
                  </a:lnTo>
                  <a:lnTo>
                    <a:pt x="42" y="3329"/>
                  </a:lnTo>
                  <a:lnTo>
                    <a:pt x="24" y="3298"/>
                  </a:lnTo>
                  <a:lnTo>
                    <a:pt x="12" y="3264"/>
                  </a:lnTo>
                  <a:lnTo>
                    <a:pt x="3" y="3229"/>
                  </a:lnTo>
                  <a:lnTo>
                    <a:pt x="0" y="3191"/>
                  </a:lnTo>
                  <a:lnTo>
                    <a:pt x="0" y="253"/>
                  </a:lnTo>
                  <a:lnTo>
                    <a:pt x="3" y="215"/>
                  </a:lnTo>
                  <a:lnTo>
                    <a:pt x="12" y="180"/>
                  </a:lnTo>
                  <a:lnTo>
                    <a:pt x="24" y="146"/>
                  </a:lnTo>
                  <a:lnTo>
                    <a:pt x="42" y="115"/>
                  </a:lnTo>
                  <a:lnTo>
                    <a:pt x="63" y="87"/>
                  </a:lnTo>
                  <a:lnTo>
                    <a:pt x="88" y="63"/>
                  </a:lnTo>
                  <a:lnTo>
                    <a:pt x="117" y="41"/>
                  </a:lnTo>
                  <a:lnTo>
                    <a:pt x="148" y="24"/>
                  </a:lnTo>
                  <a:lnTo>
                    <a:pt x="182" y="10"/>
                  </a:lnTo>
                  <a:lnTo>
                    <a:pt x="218" y="3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1362">
              <a:extLst>
                <a:ext uri="{FF2B5EF4-FFF2-40B4-BE49-F238E27FC236}">
                  <a16:creationId xmlns:a16="http://schemas.microsoft.com/office/drawing/2014/main" id="{218C2C3A-FD9E-40A5-8F33-46FE3BB09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8" y="449"/>
              <a:ext cx="38" cy="39"/>
            </a:xfrm>
            <a:custGeom>
              <a:avLst/>
              <a:gdLst>
                <a:gd name="T0" fmla="*/ 205 w 463"/>
                <a:gd name="T1" fmla="*/ 118 h 459"/>
                <a:gd name="T2" fmla="*/ 159 w 463"/>
                <a:gd name="T3" fmla="*/ 139 h 459"/>
                <a:gd name="T4" fmla="*/ 128 w 463"/>
                <a:gd name="T5" fmla="*/ 179 h 459"/>
                <a:gd name="T6" fmla="*/ 115 w 463"/>
                <a:gd name="T7" fmla="*/ 229 h 459"/>
                <a:gd name="T8" fmla="*/ 128 w 463"/>
                <a:gd name="T9" fmla="*/ 279 h 459"/>
                <a:gd name="T10" fmla="*/ 159 w 463"/>
                <a:gd name="T11" fmla="*/ 319 h 459"/>
                <a:gd name="T12" fmla="*/ 205 w 463"/>
                <a:gd name="T13" fmla="*/ 341 h 459"/>
                <a:gd name="T14" fmla="*/ 258 w 463"/>
                <a:gd name="T15" fmla="*/ 341 h 459"/>
                <a:gd name="T16" fmla="*/ 303 w 463"/>
                <a:gd name="T17" fmla="*/ 319 h 459"/>
                <a:gd name="T18" fmla="*/ 335 w 463"/>
                <a:gd name="T19" fmla="*/ 279 h 459"/>
                <a:gd name="T20" fmla="*/ 346 w 463"/>
                <a:gd name="T21" fmla="*/ 229 h 459"/>
                <a:gd name="T22" fmla="*/ 335 w 463"/>
                <a:gd name="T23" fmla="*/ 179 h 459"/>
                <a:gd name="T24" fmla="*/ 303 w 463"/>
                <a:gd name="T25" fmla="*/ 139 h 459"/>
                <a:gd name="T26" fmla="*/ 258 w 463"/>
                <a:gd name="T27" fmla="*/ 118 h 459"/>
                <a:gd name="T28" fmla="*/ 232 w 463"/>
                <a:gd name="T29" fmla="*/ 0 h 459"/>
                <a:gd name="T30" fmla="*/ 304 w 463"/>
                <a:gd name="T31" fmla="*/ 11 h 459"/>
                <a:gd name="T32" fmla="*/ 368 w 463"/>
                <a:gd name="T33" fmla="*/ 43 h 459"/>
                <a:gd name="T34" fmla="*/ 418 w 463"/>
                <a:gd name="T35" fmla="*/ 94 h 459"/>
                <a:gd name="T36" fmla="*/ 451 w 463"/>
                <a:gd name="T37" fmla="*/ 156 h 459"/>
                <a:gd name="T38" fmla="*/ 463 w 463"/>
                <a:gd name="T39" fmla="*/ 229 h 459"/>
                <a:gd name="T40" fmla="*/ 451 w 463"/>
                <a:gd name="T41" fmla="*/ 301 h 459"/>
                <a:gd name="T42" fmla="*/ 418 w 463"/>
                <a:gd name="T43" fmla="*/ 365 h 459"/>
                <a:gd name="T44" fmla="*/ 368 w 463"/>
                <a:gd name="T45" fmla="*/ 415 h 459"/>
                <a:gd name="T46" fmla="*/ 304 w 463"/>
                <a:gd name="T47" fmla="*/ 447 h 459"/>
                <a:gd name="T48" fmla="*/ 232 w 463"/>
                <a:gd name="T49" fmla="*/ 459 h 459"/>
                <a:gd name="T50" fmla="*/ 158 w 463"/>
                <a:gd name="T51" fmla="*/ 447 h 459"/>
                <a:gd name="T52" fmla="*/ 95 w 463"/>
                <a:gd name="T53" fmla="*/ 415 h 459"/>
                <a:gd name="T54" fmla="*/ 45 w 463"/>
                <a:gd name="T55" fmla="*/ 365 h 459"/>
                <a:gd name="T56" fmla="*/ 12 w 463"/>
                <a:gd name="T57" fmla="*/ 301 h 459"/>
                <a:gd name="T58" fmla="*/ 0 w 463"/>
                <a:gd name="T59" fmla="*/ 229 h 459"/>
                <a:gd name="T60" fmla="*/ 12 w 463"/>
                <a:gd name="T61" fmla="*/ 156 h 459"/>
                <a:gd name="T62" fmla="*/ 45 w 463"/>
                <a:gd name="T63" fmla="*/ 94 h 459"/>
                <a:gd name="T64" fmla="*/ 95 w 463"/>
                <a:gd name="T65" fmla="*/ 43 h 459"/>
                <a:gd name="T66" fmla="*/ 158 w 463"/>
                <a:gd name="T67" fmla="*/ 11 h 459"/>
                <a:gd name="T68" fmla="*/ 232 w 463"/>
                <a:gd name="T6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3" h="459">
                  <a:moveTo>
                    <a:pt x="232" y="114"/>
                  </a:moveTo>
                  <a:lnTo>
                    <a:pt x="205" y="118"/>
                  </a:lnTo>
                  <a:lnTo>
                    <a:pt x="180" y="126"/>
                  </a:lnTo>
                  <a:lnTo>
                    <a:pt x="159" y="139"/>
                  </a:lnTo>
                  <a:lnTo>
                    <a:pt x="142" y="157"/>
                  </a:lnTo>
                  <a:lnTo>
                    <a:pt x="128" y="179"/>
                  </a:lnTo>
                  <a:lnTo>
                    <a:pt x="118" y="203"/>
                  </a:lnTo>
                  <a:lnTo>
                    <a:pt x="115" y="229"/>
                  </a:lnTo>
                  <a:lnTo>
                    <a:pt x="118" y="255"/>
                  </a:lnTo>
                  <a:lnTo>
                    <a:pt x="128" y="279"/>
                  </a:lnTo>
                  <a:lnTo>
                    <a:pt x="142" y="301"/>
                  </a:lnTo>
                  <a:lnTo>
                    <a:pt x="159" y="319"/>
                  </a:lnTo>
                  <a:lnTo>
                    <a:pt x="180" y="333"/>
                  </a:lnTo>
                  <a:lnTo>
                    <a:pt x="205" y="341"/>
                  </a:lnTo>
                  <a:lnTo>
                    <a:pt x="232" y="344"/>
                  </a:lnTo>
                  <a:lnTo>
                    <a:pt x="258" y="341"/>
                  </a:lnTo>
                  <a:lnTo>
                    <a:pt x="282" y="333"/>
                  </a:lnTo>
                  <a:lnTo>
                    <a:pt x="303" y="319"/>
                  </a:lnTo>
                  <a:lnTo>
                    <a:pt x="321" y="301"/>
                  </a:lnTo>
                  <a:lnTo>
                    <a:pt x="335" y="279"/>
                  </a:lnTo>
                  <a:lnTo>
                    <a:pt x="344" y="255"/>
                  </a:lnTo>
                  <a:lnTo>
                    <a:pt x="346" y="229"/>
                  </a:lnTo>
                  <a:lnTo>
                    <a:pt x="344" y="203"/>
                  </a:lnTo>
                  <a:lnTo>
                    <a:pt x="335" y="179"/>
                  </a:lnTo>
                  <a:lnTo>
                    <a:pt x="321" y="157"/>
                  </a:lnTo>
                  <a:lnTo>
                    <a:pt x="303" y="139"/>
                  </a:lnTo>
                  <a:lnTo>
                    <a:pt x="282" y="126"/>
                  </a:lnTo>
                  <a:lnTo>
                    <a:pt x="258" y="118"/>
                  </a:lnTo>
                  <a:lnTo>
                    <a:pt x="232" y="114"/>
                  </a:lnTo>
                  <a:close/>
                  <a:moveTo>
                    <a:pt x="232" y="0"/>
                  </a:moveTo>
                  <a:lnTo>
                    <a:pt x="269" y="3"/>
                  </a:lnTo>
                  <a:lnTo>
                    <a:pt x="304" y="11"/>
                  </a:lnTo>
                  <a:lnTo>
                    <a:pt x="338" y="26"/>
                  </a:lnTo>
                  <a:lnTo>
                    <a:pt x="368" y="43"/>
                  </a:lnTo>
                  <a:lnTo>
                    <a:pt x="395" y="66"/>
                  </a:lnTo>
                  <a:lnTo>
                    <a:pt x="418" y="94"/>
                  </a:lnTo>
                  <a:lnTo>
                    <a:pt x="437" y="124"/>
                  </a:lnTo>
                  <a:lnTo>
                    <a:pt x="451" y="156"/>
                  </a:lnTo>
                  <a:lnTo>
                    <a:pt x="460" y="192"/>
                  </a:lnTo>
                  <a:lnTo>
                    <a:pt x="463" y="229"/>
                  </a:lnTo>
                  <a:lnTo>
                    <a:pt x="460" y="267"/>
                  </a:lnTo>
                  <a:lnTo>
                    <a:pt x="451" y="301"/>
                  </a:lnTo>
                  <a:lnTo>
                    <a:pt x="437" y="335"/>
                  </a:lnTo>
                  <a:lnTo>
                    <a:pt x="418" y="365"/>
                  </a:lnTo>
                  <a:lnTo>
                    <a:pt x="395" y="392"/>
                  </a:lnTo>
                  <a:lnTo>
                    <a:pt x="368" y="415"/>
                  </a:lnTo>
                  <a:lnTo>
                    <a:pt x="338" y="434"/>
                  </a:lnTo>
                  <a:lnTo>
                    <a:pt x="304" y="447"/>
                  </a:lnTo>
                  <a:lnTo>
                    <a:pt x="269" y="456"/>
                  </a:lnTo>
                  <a:lnTo>
                    <a:pt x="232" y="459"/>
                  </a:lnTo>
                  <a:lnTo>
                    <a:pt x="194" y="456"/>
                  </a:lnTo>
                  <a:lnTo>
                    <a:pt x="158" y="447"/>
                  </a:lnTo>
                  <a:lnTo>
                    <a:pt x="126" y="434"/>
                  </a:lnTo>
                  <a:lnTo>
                    <a:pt x="95" y="415"/>
                  </a:lnTo>
                  <a:lnTo>
                    <a:pt x="68" y="392"/>
                  </a:lnTo>
                  <a:lnTo>
                    <a:pt x="45" y="365"/>
                  </a:lnTo>
                  <a:lnTo>
                    <a:pt x="26" y="335"/>
                  </a:lnTo>
                  <a:lnTo>
                    <a:pt x="12" y="301"/>
                  </a:lnTo>
                  <a:lnTo>
                    <a:pt x="3" y="267"/>
                  </a:lnTo>
                  <a:lnTo>
                    <a:pt x="0" y="229"/>
                  </a:lnTo>
                  <a:lnTo>
                    <a:pt x="3" y="192"/>
                  </a:lnTo>
                  <a:lnTo>
                    <a:pt x="12" y="156"/>
                  </a:lnTo>
                  <a:lnTo>
                    <a:pt x="26" y="124"/>
                  </a:lnTo>
                  <a:lnTo>
                    <a:pt x="45" y="94"/>
                  </a:lnTo>
                  <a:lnTo>
                    <a:pt x="68" y="66"/>
                  </a:lnTo>
                  <a:lnTo>
                    <a:pt x="95" y="43"/>
                  </a:lnTo>
                  <a:lnTo>
                    <a:pt x="126" y="26"/>
                  </a:lnTo>
                  <a:lnTo>
                    <a:pt x="158" y="11"/>
                  </a:lnTo>
                  <a:lnTo>
                    <a:pt x="194" y="3"/>
                  </a:lnTo>
                  <a:lnTo>
                    <a:pt x="232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1363">
              <a:extLst>
                <a:ext uri="{FF2B5EF4-FFF2-40B4-BE49-F238E27FC236}">
                  <a16:creationId xmlns:a16="http://schemas.microsoft.com/office/drawing/2014/main" id="{30C2E80B-0081-4A5C-8541-05BB0FED0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229"/>
              <a:ext cx="29" cy="10"/>
            </a:xfrm>
            <a:custGeom>
              <a:avLst/>
              <a:gdLst>
                <a:gd name="T0" fmla="*/ 57 w 346"/>
                <a:gd name="T1" fmla="*/ 0 h 115"/>
                <a:gd name="T2" fmla="*/ 289 w 346"/>
                <a:gd name="T3" fmla="*/ 0 h 115"/>
                <a:gd name="T4" fmla="*/ 307 w 346"/>
                <a:gd name="T5" fmla="*/ 3 h 115"/>
                <a:gd name="T6" fmla="*/ 323 w 346"/>
                <a:gd name="T7" fmla="*/ 12 h 115"/>
                <a:gd name="T8" fmla="*/ 335 w 346"/>
                <a:gd name="T9" fmla="*/ 23 h 115"/>
                <a:gd name="T10" fmla="*/ 344 w 346"/>
                <a:gd name="T11" fmla="*/ 40 h 115"/>
                <a:gd name="T12" fmla="*/ 346 w 346"/>
                <a:gd name="T13" fmla="*/ 58 h 115"/>
                <a:gd name="T14" fmla="*/ 344 w 346"/>
                <a:gd name="T15" fmla="*/ 75 h 115"/>
                <a:gd name="T16" fmla="*/ 335 w 346"/>
                <a:gd name="T17" fmla="*/ 91 h 115"/>
                <a:gd name="T18" fmla="*/ 323 w 346"/>
                <a:gd name="T19" fmla="*/ 104 h 115"/>
                <a:gd name="T20" fmla="*/ 307 w 346"/>
                <a:gd name="T21" fmla="*/ 112 h 115"/>
                <a:gd name="T22" fmla="*/ 289 w 346"/>
                <a:gd name="T23" fmla="*/ 115 h 115"/>
                <a:gd name="T24" fmla="*/ 57 w 346"/>
                <a:gd name="T25" fmla="*/ 115 h 115"/>
                <a:gd name="T26" fmla="*/ 39 w 346"/>
                <a:gd name="T27" fmla="*/ 112 h 115"/>
                <a:gd name="T28" fmla="*/ 23 w 346"/>
                <a:gd name="T29" fmla="*/ 104 h 115"/>
                <a:gd name="T30" fmla="*/ 10 w 346"/>
                <a:gd name="T31" fmla="*/ 91 h 115"/>
                <a:gd name="T32" fmla="*/ 2 w 346"/>
                <a:gd name="T33" fmla="*/ 75 h 115"/>
                <a:gd name="T34" fmla="*/ 0 w 346"/>
                <a:gd name="T35" fmla="*/ 58 h 115"/>
                <a:gd name="T36" fmla="*/ 2 w 346"/>
                <a:gd name="T37" fmla="*/ 40 h 115"/>
                <a:gd name="T38" fmla="*/ 10 w 346"/>
                <a:gd name="T39" fmla="*/ 23 h 115"/>
                <a:gd name="T40" fmla="*/ 23 w 346"/>
                <a:gd name="T41" fmla="*/ 12 h 115"/>
                <a:gd name="T42" fmla="*/ 39 w 346"/>
                <a:gd name="T43" fmla="*/ 3 h 115"/>
                <a:gd name="T44" fmla="*/ 57 w 346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6" h="115">
                  <a:moveTo>
                    <a:pt x="57" y="0"/>
                  </a:moveTo>
                  <a:lnTo>
                    <a:pt x="289" y="0"/>
                  </a:lnTo>
                  <a:lnTo>
                    <a:pt x="307" y="3"/>
                  </a:lnTo>
                  <a:lnTo>
                    <a:pt x="323" y="12"/>
                  </a:lnTo>
                  <a:lnTo>
                    <a:pt x="335" y="23"/>
                  </a:lnTo>
                  <a:lnTo>
                    <a:pt x="344" y="40"/>
                  </a:lnTo>
                  <a:lnTo>
                    <a:pt x="346" y="58"/>
                  </a:lnTo>
                  <a:lnTo>
                    <a:pt x="344" y="75"/>
                  </a:lnTo>
                  <a:lnTo>
                    <a:pt x="335" y="91"/>
                  </a:lnTo>
                  <a:lnTo>
                    <a:pt x="323" y="104"/>
                  </a:lnTo>
                  <a:lnTo>
                    <a:pt x="307" y="112"/>
                  </a:lnTo>
                  <a:lnTo>
                    <a:pt x="289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0" y="91"/>
                  </a:lnTo>
                  <a:lnTo>
                    <a:pt x="2" y="75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0" y="23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1364">
              <a:extLst>
                <a:ext uri="{FF2B5EF4-FFF2-40B4-BE49-F238E27FC236}">
                  <a16:creationId xmlns:a16="http://schemas.microsoft.com/office/drawing/2014/main" id="{3414DED7-1CCF-4910-9109-667485F34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" y="229"/>
              <a:ext cx="15" cy="10"/>
            </a:xfrm>
            <a:custGeom>
              <a:avLst/>
              <a:gdLst>
                <a:gd name="T0" fmla="*/ 59 w 175"/>
                <a:gd name="T1" fmla="*/ 0 h 115"/>
                <a:gd name="T2" fmla="*/ 117 w 175"/>
                <a:gd name="T3" fmla="*/ 0 h 115"/>
                <a:gd name="T4" fmla="*/ 135 w 175"/>
                <a:gd name="T5" fmla="*/ 3 h 115"/>
                <a:gd name="T6" fmla="*/ 151 w 175"/>
                <a:gd name="T7" fmla="*/ 12 h 115"/>
                <a:gd name="T8" fmla="*/ 163 w 175"/>
                <a:gd name="T9" fmla="*/ 23 h 115"/>
                <a:gd name="T10" fmla="*/ 172 w 175"/>
                <a:gd name="T11" fmla="*/ 40 h 115"/>
                <a:gd name="T12" fmla="*/ 175 w 175"/>
                <a:gd name="T13" fmla="*/ 58 h 115"/>
                <a:gd name="T14" fmla="*/ 172 w 175"/>
                <a:gd name="T15" fmla="*/ 75 h 115"/>
                <a:gd name="T16" fmla="*/ 163 w 175"/>
                <a:gd name="T17" fmla="*/ 91 h 115"/>
                <a:gd name="T18" fmla="*/ 151 w 175"/>
                <a:gd name="T19" fmla="*/ 104 h 115"/>
                <a:gd name="T20" fmla="*/ 135 w 175"/>
                <a:gd name="T21" fmla="*/ 112 h 115"/>
                <a:gd name="T22" fmla="*/ 117 w 175"/>
                <a:gd name="T23" fmla="*/ 115 h 115"/>
                <a:gd name="T24" fmla="*/ 59 w 175"/>
                <a:gd name="T25" fmla="*/ 115 h 115"/>
                <a:gd name="T26" fmla="*/ 40 w 175"/>
                <a:gd name="T27" fmla="*/ 112 h 115"/>
                <a:gd name="T28" fmla="*/ 25 w 175"/>
                <a:gd name="T29" fmla="*/ 104 h 115"/>
                <a:gd name="T30" fmla="*/ 12 w 175"/>
                <a:gd name="T31" fmla="*/ 91 h 115"/>
                <a:gd name="T32" fmla="*/ 4 w 175"/>
                <a:gd name="T33" fmla="*/ 75 h 115"/>
                <a:gd name="T34" fmla="*/ 0 w 175"/>
                <a:gd name="T35" fmla="*/ 58 h 115"/>
                <a:gd name="T36" fmla="*/ 4 w 175"/>
                <a:gd name="T37" fmla="*/ 40 h 115"/>
                <a:gd name="T38" fmla="*/ 12 w 175"/>
                <a:gd name="T39" fmla="*/ 23 h 115"/>
                <a:gd name="T40" fmla="*/ 25 w 175"/>
                <a:gd name="T41" fmla="*/ 12 h 115"/>
                <a:gd name="T42" fmla="*/ 40 w 175"/>
                <a:gd name="T43" fmla="*/ 3 h 115"/>
                <a:gd name="T44" fmla="*/ 59 w 175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115">
                  <a:moveTo>
                    <a:pt x="59" y="0"/>
                  </a:moveTo>
                  <a:lnTo>
                    <a:pt x="117" y="0"/>
                  </a:lnTo>
                  <a:lnTo>
                    <a:pt x="135" y="3"/>
                  </a:lnTo>
                  <a:lnTo>
                    <a:pt x="151" y="12"/>
                  </a:lnTo>
                  <a:lnTo>
                    <a:pt x="163" y="23"/>
                  </a:lnTo>
                  <a:lnTo>
                    <a:pt x="172" y="40"/>
                  </a:lnTo>
                  <a:lnTo>
                    <a:pt x="175" y="58"/>
                  </a:lnTo>
                  <a:lnTo>
                    <a:pt x="172" y="75"/>
                  </a:lnTo>
                  <a:lnTo>
                    <a:pt x="163" y="91"/>
                  </a:lnTo>
                  <a:lnTo>
                    <a:pt x="151" y="104"/>
                  </a:lnTo>
                  <a:lnTo>
                    <a:pt x="135" y="112"/>
                  </a:lnTo>
                  <a:lnTo>
                    <a:pt x="117" y="115"/>
                  </a:lnTo>
                  <a:lnTo>
                    <a:pt x="59" y="115"/>
                  </a:lnTo>
                  <a:lnTo>
                    <a:pt x="40" y="112"/>
                  </a:lnTo>
                  <a:lnTo>
                    <a:pt x="25" y="104"/>
                  </a:lnTo>
                  <a:lnTo>
                    <a:pt x="12" y="91"/>
                  </a:lnTo>
                  <a:lnTo>
                    <a:pt x="4" y="75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3"/>
                  </a:lnTo>
                  <a:lnTo>
                    <a:pt x="25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1365">
              <a:extLst>
                <a:ext uri="{FF2B5EF4-FFF2-40B4-BE49-F238E27FC236}">
                  <a16:creationId xmlns:a16="http://schemas.microsoft.com/office/drawing/2014/main" id="{1699C249-D3D4-4889-AEF1-EC70DCC7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282"/>
              <a:ext cx="193" cy="124"/>
            </a:xfrm>
            <a:custGeom>
              <a:avLst/>
              <a:gdLst>
                <a:gd name="T0" fmla="*/ 752 w 2313"/>
                <a:gd name="T1" fmla="*/ 0 h 1492"/>
                <a:gd name="T2" fmla="*/ 766 w 2313"/>
                <a:gd name="T3" fmla="*/ 2 h 1492"/>
                <a:gd name="T4" fmla="*/ 780 w 2313"/>
                <a:gd name="T5" fmla="*/ 7 h 1492"/>
                <a:gd name="T6" fmla="*/ 792 w 2313"/>
                <a:gd name="T7" fmla="*/ 16 h 1492"/>
                <a:gd name="T8" fmla="*/ 801 w 2313"/>
                <a:gd name="T9" fmla="*/ 29 h 1492"/>
                <a:gd name="T10" fmla="*/ 808 w 2313"/>
                <a:gd name="T11" fmla="*/ 42 h 1492"/>
                <a:gd name="T12" fmla="*/ 809 w 2313"/>
                <a:gd name="T13" fmla="*/ 57 h 1492"/>
                <a:gd name="T14" fmla="*/ 808 w 2313"/>
                <a:gd name="T15" fmla="*/ 72 h 1492"/>
                <a:gd name="T16" fmla="*/ 801 w 2313"/>
                <a:gd name="T17" fmla="*/ 85 h 1492"/>
                <a:gd name="T18" fmla="*/ 792 w 2313"/>
                <a:gd name="T19" fmla="*/ 98 h 1492"/>
                <a:gd name="T20" fmla="*/ 197 w 2313"/>
                <a:gd name="T21" fmla="*/ 688 h 1492"/>
                <a:gd name="T22" fmla="*/ 2254 w 2313"/>
                <a:gd name="T23" fmla="*/ 688 h 1492"/>
                <a:gd name="T24" fmla="*/ 2273 w 2313"/>
                <a:gd name="T25" fmla="*/ 692 h 1492"/>
                <a:gd name="T26" fmla="*/ 2289 w 2313"/>
                <a:gd name="T27" fmla="*/ 700 h 1492"/>
                <a:gd name="T28" fmla="*/ 2301 w 2313"/>
                <a:gd name="T29" fmla="*/ 712 h 1492"/>
                <a:gd name="T30" fmla="*/ 2310 w 2313"/>
                <a:gd name="T31" fmla="*/ 728 h 1492"/>
                <a:gd name="T32" fmla="*/ 2313 w 2313"/>
                <a:gd name="T33" fmla="*/ 746 h 1492"/>
                <a:gd name="T34" fmla="*/ 2310 w 2313"/>
                <a:gd name="T35" fmla="*/ 764 h 1492"/>
                <a:gd name="T36" fmla="*/ 2301 w 2313"/>
                <a:gd name="T37" fmla="*/ 779 h 1492"/>
                <a:gd name="T38" fmla="*/ 2289 w 2313"/>
                <a:gd name="T39" fmla="*/ 792 h 1492"/>
                <a:gd name="T40" fmla="*/ 2273 w 2313"/>
                <a:gd name="T41" fmla="*/ 800 h 1492"/>
                <a:gd name="T42" fmla="*/ 2254 w 2313"/>
                <a:gd name="T43" fmla="*/ 803 h 1492"/>
                <a:gd name="T44" fmla="*/ 197 w 2313"/>
                <a:gd name="T45" fmla="*/ 803 h 1492"/>
                <a:gd name="T46" fmla="*/ 792 w 2313"/>
                <a:gd name="T47" fmla="*/ 1394 h 1492"/>
                <a:gd name="T48" fmla="*/ 801 w 2313"/>
                <a:gd name="T49" fmla="*/ 1406 h 1492"/>
                <a:gd name="T50" fmla="*/ 808 w 2313"/>
                <a:gd name="T51" fmla="*/ 1420 h 1492"/>
                <a:gd name="T52" fmla="*/ 809 w 2313"/>
                <a:gd name="T53" fmla="*/ 1435 h 1492"/>
                <a:gd name="T54" fmla="*/ 808 w 2313"/>
                <a:gd name="T55" fmla="*/ 1449 h 1492"/>
                <a:gd name="T56" fmla="*/ 801 w 2313"/>
                <a:gd name="T57" fmla="*/ 1463 h 1492"/>
                <a:gd name="T58" fmla="*/ 792 w 2313"/>
                <a:gd name="T59" fmla="*/ 1475 h 1492"/>
                <a:gd name="T60" fmla="*/ 780 w 2313"/>
                <a:gd name="T61" fmla="*/ 1485 h 1492"/>
                <a:gd name="T62" fmla="*/ 766 w 2313"/>
                <a:gd name="T63" fmla="*/ 1490 h 1492"/>
                <a:gd name="T64" fmla="*/ 751 w 2313"/>
                <a:gd name="T65" fmla="*/ 1492 h 1492"/>
                <a:gd name="T66" fmla="*/ 737 w 2313"/>
                <a:gd name="T67" fmla="*/ 1490 h 1492"/>
                <a:gd name="T68" fmla="*/ 722 w 2313"/>
                <a:gd name="T69" fmla="*/ 1485 h 1492"/>
                <a:gd name="T70" fmla="*/ 711 w 2313"/>
                <a:gd name="T71" fmla="*/ 1475 h 1492"/>
                <a:gd name="T72" fmla="*/ 17 w 2313"/>
                <a:gd name="T73" fmla="*/ 787 h 1492"/>
                <a:gd name="T74" fmla="*/ 10 w 2313"/>
                <a:gd name="T75" fmla="*/ 778 h 1492"/>
                <a:gd name="T76" fmla="*/ 4 w 2313"/>
                <a:gd name="T77" fmla="*/ 768 h 1492"/>
                <a:gd name="T78" fmla="*/ 0 w 2313"/>
                <a:gd name="T79" fmla="*/ 753 h 1492"/>
                <a:gd name="T80" fmla="*/ 0 w 2313"/>
                <a:gd name="T81" fmla="*/ 738 h 1492"/>
                <a:gd name="T82" fmla="*/ 4 w 2313"/>
                <a:gd name="T83" fmla="*/ 724 h 1492"/>
                <a:gd name="T84" fmla="*/ 10 w 2313"/>
                <a:gd name="T85" fmla="*/ 713 h 1492"/>
                <a:gd name="T86" fmla="*/ 17 w 2313"/>
                <a:gd name="T87" fmla="*/ 705 h 1492"/>
                <a:gd name="T88" fmla="*/ 711 w 2313"/>
                <a:gd name="T89" fmla="*/ 16 h 1492"/>
                <a:gd name="T90" fmla="*/ 722 w 2313"/>
                <a:gd name="T91" fmla="*/ 7 h 1492"/>
                <a:gd name="T92" fmla="*/ 737 w 2313"/>
                <a:gd name="T93" fmla="*/ 2 h 1492"/>
                <a:gd name="T94" fmla="*/ 752 w 2313"/>
                <a:gd name="T95" fmla="*/ 0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13" h="1492">
                  <a:moveTo>
                    <a:pt x="752" y="0"/>
                  </a:moveTo>
                  <a:lnTo>
                    <a:pt x="766" y="2"/>
                  </a:lnTo>
                  <a:lnTo>
                    <a:pt x="780" y="7"/>
                  </a:lnTo>
                  <a:lnTo>
                    <a:pt x="792" y="16"/>
                  </a:lnTo>
                  <a:lnTo>
                    <a:pt x="801" y="29"/>
                  </a:lnTo>
                  <a:lnTo>
                    <a:pt x="808" y="42"/>
                  </a:lnTo>
                  <a:lnTo>
                    <a:pt x="809" y="57"/>
                  </a:lnTo>
                  <a:lnTo>
                    <a:pt x="808" y="72"/>
                  </a:lnTo>
                  <a:lnTo>
                    <a:pt x="801" y="85"/>
                  </a:lnTo>
                  <a:lnTo>
                    <a:pt x="792" y="98"/>
                  </a:lnTo>
                  <a:lnTo>
                    <a:pt x="197" y="688"/>
                  </a:lnTo>
                  <a:lnTo>
                    <a:pt x="2254" y="688"/>
                  </a:lnTo>
                  <a:lnTo>
                    <a:pt x="2273" y="692"/>
                  </a:lnTo>
                  <a:lnTo>
                    <a:pt x="2289" y="700"/>
                  </a:lnTo>
                  <a:lnTo>
                    <a:pt x="2301" y="712"/>
                  </a:lnTo>
                  <a:lnTo>
                    <a:pt x="2310" y="728"/>
                  </a:lnTo>
                  <a:lnTo>
                    <a:pt x="2313" y="746"/>
                  </a:lnTo>
                  <a:lnTo>
                    <a:pt x="2310" y="764"/>
                  </a:lnTo>
                  <a:lnTo>
                    <a:pt x="2301" y="779"/>
                  </a:lnTo>
                  <a:lnTo>
                    <a:pt x="2289" y="792"/>
                  </a:lnTo>
                  <a:lnTo>
                    <a:pt x="2273" y="800"/>
                  </a:lnTo>
                  <a:lnTo>
                    <a:pt x="2254" y="803"/>
                  </a:lnTo>
                  <a:lnTo>
                    <a:pt x="197" y="803"/>
                  </a:lnTo>
                  <a:lnTo>
                    <a:pt x="792" y="1394"/>
                  </a:lnTo>
                  <a:lnTo>
                    <a:pt x="801" y="1406"/>
                  </a:lnTo>
                  <a:lnTo>
                    <a:pt x="808" y="1420"/>
                  </a:lnTo>
                  <a:lnTo>
                    <a:pt x="809" y="1435"/>
                  </a:lnTo>
                  <a:lnTo>
                    <a:pt x="808" y="1449"/>
                  </a:lnTo>
                  <a:lnTo>
                    <a:pt x="801" y="1463"/>
                  </a:lnTo>
                  <a:lnTo>
                    <a:pt x="792" y="1475"/>
                  </a:lnTo>
                  <a:lnTo>
                    <a:pt x="780" y="1485"/>
                  </a:lnTo>
                  <a:lnTo>
                    <a:pt x="766" y="1490"/>
                  </a:lnTo>
                  <a:lnTo>
                    <a:pt x="751" y="1492"/>
                  </a:lnTo>
                  <a:lnTo>
                    <a:pt x="737" y="1490"/>
                  </a:lnTo>
                  <a:lnTo>
                    <a:pt x="722" y="1485"/>
                  </a:lnTo>
                  <a:lnTo>
                    <a:pt x="711" y="1475"/>
                  </a:lnTo>
                  <a:lnTo>
                    <a:pt x="17" y="787"/>
                  </a:lnTo>
                  <a:lnTo>
                    <a:pt x="10" y="778"/>
                  </a:lnTo>
                  <a:lnTo>
                    <a:pt x="4" y="768"/>
                  </a:lnTo>
                  <a:lnTo>
                    <a:pt x="0" y="753"/>
                  </a:lnTo>
                  <a:lnTo>
                    <a:pt x="0" y="738"/>
                  </a:lnTo>
                  <a:lnTo>
                    <a:pt x="4" y="724"/>
                  </a:lnTo>
                  <a:lnTo>
                    <a:pt x="10" y="713"/>
                  </a:lnTo>
                  <a:lnTo>
                    <a:pt x="17" y="705"/>
                  </a:lnTo>
                  <a:lnTo>
                    <a:pt x="711" y="16"/>
                  </a:lnTo>
                  <a:lnTo>
                    <a:pt x="722" y="7"/>
                  </a:lnTo>
                  <a:lnTo>
                    <a:pt x="737" y="2"/>
                  </a:lnTo>
                  <a:lnTo>
                    <a:pt x="752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09B9DC-945E-438C-BF9A-FDD9040D8C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86596" y="6412373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fld id="{B6F15528-21DE-4FAA-801E-634DDDAF4B2B}" type="slidenum">
              <a:rPr lang="ru-RU" sz="1200">
                <a:solidFill>
                  <a:srgbClr val="0071BE"/>
                </a:solidFill>
              </a:rPr>
              <a:pPr/>
              <a:t>4</a:t>
            </a:fld>
            <a:endParaRPr lang="ru-RU" sz="1200" dirty="0">
              <a:solidFill>
                <a:srgbClr val="0071BE"/>
              </a:solidFill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9164225-41FB-4666-90F5-18909722D419}"/>
              </a:ext>
            </a:extLst>
          </p:cNvPr>
          <p:cNvGrpSpPr/>
          <p:nvPr/>
        </p:nvGrpSpPr>
        <p:grpSpPr>
          <a:xfrm>
            <a:off x="833623" y="6365392"/>
            <a:ext cx="2322282" cy="276999"/>
            <a:chOff x="812358" y="6370820"/>
            <a:chExt cx="2322282" cy="27699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51A7A1-FACF-4A08-9B49-427B702DB96E}"/>
                </a:ext>
              </a:extLst>
            </p:cNvPr>
            <p:cNvSpPr txBox="1"/>
            <p:nvPr/>
          </p:nvSpPr>
          <p:spPr>
            <a:xfrm>
              <a:off x="969239" y="6370820"/>
              <a:ext cx="2165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ГК «Проектная ПРАКТИКА»</a:t>
              </a:r>
            </a:p>
          </p:txBody>
        </p:sp>
        <p:pic>
          <p:nvPicPr>
            <p:cNvPr id="48" name="Picture 2" descr="Проектная ПРАКТИКА">
              <a:extLst>
                <a:ext uri="{FF2B5EF4-FFF2-40B4-BE49-F238E27FC236}">
                  <a16:creationId xmlns:a16="http://schemas.microsoft.com/office/drawing/2014/main" id="{834F8DA8-0399-418B-AC03-72D5F2AD56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" t="24610" r="65066" b="25340"/>
            <a:stretch/>
          </p:blipFill>
          <p:spPr bwMode="auto">
            <a:xfrm>
              <a:off x="812358" y="6391315"/>
              <a:ext cx="178242" cy="19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00BDCF7-CE02-418D-B082-271B3E34BD07}"/>
              </a:ext>
            </a:extLst>
          </p:cNvPr>
          <p:cNvGrpSpPr/>
          <p:nvPr/>
        </p:nvGrpSpPr>
        <p:grpSpPr>
          <a:xfrm>
            <a:off x="9788278" y="6365224"/>
            <a:ext cx="1657161" cy="276999"/>
            <a:chOff x="9788278" y="6593935"/>
            <a:chExt cx="1657161" cy="27699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327ADC-0C71-4A21-87ED-83A1D20DAC30}"/>
                </a:ext>
              </a:extLst>
            </p:cNvPr>
            <p:cNvSpPr txBox="1"/>
            <p:nvPr/>
          </p:nvSpPr>
          <p:spPr>
            <a:xfrm>
              <a:off x="9964393" y="6593935"/>
              <a:ext cx="1481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www.pmpractice.ru</a:t>
              </a:r>
              <a:endParaRPr lang="ru-RU" sz="1200" dirty="0">
                <a:solidFill>
                  <a:srgbClr val="0071B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0" name="Рисунок 59" descr="Земля">
              <a:extLst>
                <a:ext uri="{FF2B5EF4-FFF2-40B4-BE49-F238E27FC236}">
                  <a16:creationId xmlns:a16="http://schemas.microsoft.com/office/drawing/2014/main" id="{D8ECF5BF-04B9-4592-8002-0E39A37ED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788278" y="6624809"/>
              <a:ext cx="192338" cy="192338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D0F231F-561B-49A2-9604-08A51DB0F50C}"/>
              </a:ext>
            </a:extLst>
          </p:cNvPr>
          <p:cNvGrpSpPr/>
          <p:nvPr/>
        </p:nvGrpSpPr>
        <p:grpSpPr>
          <a:xfrm>
            <a:off x="5570075" y="6299200"/>
            <a:ext cx="1897525" cy="369332"/>
            <a:chOff x="5138709" y="6286312"/>
            <a:chExt cx="1897525" cy="369332"/>
          </a:xfrm>
        </p:grpSpPr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4649504D-45D7-4A50-BFA9-A553D45D836E}"/>
                </a:ext>
              </a:extLst>
            </p:cNvPr>
            <p:cNvSpPr/>
            <p:nvPr/>
          </p:nvSpPr>
          <p:spPr>
            <a:xfrm>
              <a:off x="5228909" y="6286312"/>
              <a:ext cx="18073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+7(495)258-06-68</a:t>
              </a:r>
              <a:r>
                <a:rPr lang="ru-RU" dirty="0">
                  <a:latin typeface="Arial" panose="020B0604020202020204" pitchFamily="34" charset="0"/>
                </a:rPr>
                <a:t>                                              </a:t>
              </a:r>
            </a:p>
          </p:txBody>
        </p:sp>
        <p:pic>
          <p:nvPicPr>
            <p:cNvPr id="70" name="Рисунок 69" descr="Телефонная трубка">
              <a:extLst>
                <a:ext uri="{FF2B5EF4-FFF2-40B4-BE49-F238E27FC236}">
                  <a16:creationId xmlns:a16="http://schemas.microsoft.com/office/drawing/2014/main" id="{03C88DC0-E357-455C-9416-2ACA4C72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2501890">
              <a:off x="5138709" y="6401319"/>
              <a:ext cx="153834" cy="153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0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CF97F2B-ED8A-BB5C-9E1B-24D146CD57D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245D908-3B23-7278-8A9D-6BD7FB8D1272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0" y="0"/>
            <a:ext cx="10768583" cy="1015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9293AF26-C0FC-8FC1-8DC3-AB96E9FE726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85426" y="678313"/>
            <a:ext cx="65297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2400" b="1" dirty="0">
                <a:solidFill>
                  <a:srgbClr val="1F3A73"/>
                </a:solidFill>
                <a:latin typeface="Arial"/>
                <a:cs typeface="Arial"/>
              </a:rPr>
              <a:t>КАРТА</a:t>
            </a:r>
            <a:r>
              <a:rPr sz="2400" b="1" spc="-35" dirty="0">
                <a:solidFill>
                  <a:srgbClr val="1F3A7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/>
                <a:cs typeface="Arial"/>
              </a:rPr>
              <a:t>РЕШЕНИЙ</a:t>
            </a:r>
            <a:r>
              <a:rPr sz="2400" b="1" spc="-30" dirty="0">
                <a:solidFill>
                  <a:srgbClr val="1F3A7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/>
                <a:cs typeface="Arial"/>
              </a:rPr>
              <a:t>ПМ</a:t>
            </a:r>
            <a:r>
              <a:rPr sz="2400" b="1" spc="-30" dirty="0">
                <a:solidFill>
                  <a:srgbClr val="1F3A7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F3A73"/>
                </a:solidFill>
                <a:latin typeface="Arial"/>
                <a:cs typeface="Arial"/>
              </a:rPr>
              <a:t>ФОРСАЙТ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0F17627-DBE5-3365-2C07-F7C965A55B93}"/>
              </a:ext>
            </a:extLst>
          </p:cNvPr>
          <p:cNvSpPr/>
          <p:nvPr/>
        </p:nvSpPr>
        <p:spPr bwMode="auto">
          <a:xfrm>
            <a:off x="955915" y="1395983"/>
            <a:ext cx="2424430" cy="5183420"/>
          </a:xfrm>
          <a:custGeom>
            <a:avLst/>
            <a:gdLst/>
            <a:ahLst/>
            <a:cxnLst/>
            <a:rect l="l" t="t" r="r" b="b"/>
            <a:pathLst>
              <a:path w="2424429" h="5159375" extrusionOk="0">
                <a:moveTo>
                  <a:pt x="2424036" y="0"/>
                </a:moveTo>
                <a:lnTo>
                  <a:pt x="1241717" y="0"/>
                </a:lnTo>
                <a:lnTo>
                  <a:pt x="1192959" y="939"/>
                </a:lnTo>
                <a:lnTo>
                  <a:pt x="1144678" y="3735"/>
                </a:lnTo>
                <a:lnTo>
                  <a:pt x="1096907" y="8354"/>
                </a:lnTo>
                <a:lnTo>
                  <a:pt x="1049682" y="14759"/>
                </a:lnTo>
                <a:lnTo>
                  <a:pt x="1003036" y="22918"/>
                </a:lnTo>
                <a:lnTo>
                  <a:pt x="957004" y="32794"/>
                </a:lnTo>
                <a:lnTo>
                  <a:pt x="911621" y="44355"/>
                </a:lnTo>
                <a:lnTo>
                  <a:pt x="866922" y="57566"/>
                </a:lnTo>
                <a:lnTo>
                  <a:pt x="822939" y="72391"/>
                </a:lnTo>
                <a:lnTo>
                  <a:pt x="779709" y="88796"/>
                </a:lnTo>
                <a:lnTo>
                  <a:pt x="737266" y="106748"/>
                </a:lnTo>
                <a:lnTo>
                  <a:pt x="695644" y="126210"/>
                </a:lnTo>
                <a:lnTo>
                  <a:pt x="654877" y="147150"/>
                </a:lnTo>
                <a:lnTo>
                  <a:pt x="615001" y="169532"/>
                </a:lnTo>
                <a:lnTo>
                  <a:pt x="576050" y="193322"/>
                </a:lnTo>
                <a:lnTo>
                  <a:pt x="538058" y="218485"/>
                </a:lnTo>
                <a:lnTo>
                  <a:pt x="501059" y="244987"/>
                </a:lnTo>
                <a:lnTo>
                  <a:pt x="465089" y="272793"/>
                </a:lnTo>
                <a:lnTo>
                  <a:pt x="430181" y="301869"/>
                </a:lnTo>
                <a:lnTo>
                  <a:pt x="396371" y="332180"/>
                </a:lnTo>
                <a:lnTo>
                  <a:pt x="363693" y="363693"/>
                </a:lnTo>
                <a:lnTo>
                  <a:pt x="332180" y="396371"/>
                </a:lnTo>
                <a:lnTo>
                  <a:pt x="301869" y="430181"/>
                </a:lnTo>
                <a:lnTo>
                  <a:pt x="272793" y="465089"/>
                </a:lnTo>
                <a:lnTo>
                  <a:pt x="244987" y="501059"/>
                </a:lnTo>
                <a:lnTo>
                  <a:pt x="218485" y="538058"/>
                </a:lnTo>
                <a:lnTo>
                  <a:pt x="193322" y="576050"/>
                </a:lnTo>
                <a:lnTo>
                  <a:pt x="169532" y="615001"/>
                </a:lnTo>
                <a:lnTo>
                  <a:pt x="147150" y="654877"/>
                </a:lnTo>
                <a:lnTo>
                  <a:pt x="126210" y="695644"/>
                </a:lnTo>
                <a:lnTo>
                  <a:pt x="106748" y="737266"/>
                </a:lnTo>
                <a:lnTo>
                  <a:pt x="88796" y="779709"/>
                </a:lnTo>
                <a:lnTo>
                  <a:pt x="72391" y="822939"/>
                </a:lnTo>
                <a:lnTo>
                  <a:pt x="57566" y="866922"/>
                </a:lnTo>
                <a:lnTo>
                  <a:pt x="44355" y="911621"/>
                </a:lnTo>
                <a:lnTo>
                  <a:pt x="32794" y="957004"/>
                </a:lnTo>
                <a:lnTo>
                  <a:pt x="22918" y="1003036"/>
                </a:lnTo>
                <a:lnTo>
                  <a:pt x="14759" y="1049682"/>
                </a:lnTo>
                <a:lnTo>
                  <a:pt x="8354" y="1096907"/>
                </a:lnTo>
                <a:lnTo>
                  <a:pt x="3735" y="1144678"/>
                </a:lnTo>
                <a:lnTo>
                  <a:pt x="939" y="1192959"/>
                </a:lnTo>
                <a:lnTo>
                  <a:pt x="0" y="1241717"/>
                </a:lnTo>
                <a:lnTo>
                  <a:pt x="0" y="5158955"/>
                </a:lnTo>
                <a:lnTo>
                  <a:pt x="2424036" y="5158955"/>
                </a:lnTo>
                <a:lnTo>
                  <a:pt x="2424036" y="0"/>
                </a:lnTo>
                <a:close/>
              </a:path>
            </a:pathLst>
          </a:custGeom>
          <a:solidFill>
            <a:srgbClr val="C02C4D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B4C3996-4355-C40F-545D-50EB751AB241}"/>
              </a:ext>
            </a:extLst>
          </p:cNvPr>
          <p:cNvSpPr/>
          <p:nvPr/>
        </p:nvSpPr>
        <p:spPr bwMode="auto">
          <a:xfrm>
            <a:off x="3588842" y="1371599"/>
            <a:ext cx="2424430" cy="5183419"/>
          </a:xfrm>
          <a:custGeom>
            <a:avLst/>
            <a:gdLst/>
            <a:ahLst/>
            <a:cxnLst/>
            <a:rect l="l" t="t" r="r" b="b"/>
            <a:pathLst>
              <a:path w="2424429" h="5159375" extrusionOk="0">
                <a:moveTo>
                  <a:pt x="2424036" y="0"/>
                </a:moveTo>
                <a:lnTo>
                  <a:pt x="0" y="0"/>
                </a:lnTo>
                <a:lnTo>
                  <a:pt x="0" y="5158955"/>
                </a:lnTo>
                <a:lnTo>
                  <a:pt x="2424036" y="5158955"/>
                </a:lnTo>
                <a:lnTo>
                  <a:pt x="2424036" y="0"/>
                </a:lnTo>
                <a:close/>
              </a:path>
            </a:pathLst>
          </a:custGeom>
          <a:solidFill>
            <a:srgbClr val="DDB43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CC22779-0D9B-4EC9-877B-388EBF5FD205}"/>
              </a:ext>
            </a:extLst>
          </p:cNvPr>
          <p:cNvSpPr/>
          <p:nvPr/>
        </p:nvSpPr>
        <p:spPr bwMode="auto">
          <a:xfrm>
            <a:off x="6221768" y="1395983"/>
            <a:ext cx="2424430" cy="5153958"/>
          </a:xfrm>
          <a:custGeom>
            <a:avLst/>
            <a:gdLst/>
            <a:ahLst/>
            <a:cxnLst/>
            <a:rect l="l" t="t" r="r" b="b"/>
            <a:pathLst>
              <a:path w="2424429" h="5159375" extrusionOk="0">
                <a:moveTo>
                  <a:pt x="2424036" y="0"/>
                </a:moveTo>
                <a:lnTo>
                  <a:pt x="0" y="0"/>
                </a:lnTo>
                <a:lnTo>
                  <a:pt x="0" y="5158955"/>
                </a:lnTo>
                <a:lnTo>
                  <a:pt x="2424036" y="5158955"/>
                </a:lnTo>
                <a:lnTo>
                  <a:pt x="2424036" y="0"/>
                </a:lnTo>
                <a:close/>
              </a:path>
            </a:pathLst>
          </a:custGeom>
          <a:solidFill>
            <a:srgbClr val="60458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9F33804-527E-4DF5-086D-6C756DA89A9B}"/>
              </a:ext>
            </a:extLst>
          </p:cNvPr>
          <p:cNvSpPr/>
          <p:nvPr/>
        </p:nvSpPr>
        <p:spPr bwMode="auto">
          <a:xfrm>
            <a:off x="8827606" y="1393954"/>
            <a:ext cx="2424430" cy="5155987"/>
          </a:xfrm>
          <a:custGeom>
            <a:avLst/>
            <a:gdLst/>
            <a:ahLst/>
            <a:cxnLst/>
            <a:rect l="l" t="t" r="r" b="b"/>
            <a:pathLst>
              <a:path w="2424429" h="5159375" extrusionOk="0">
                <a:moveTo>
                  <a:pt x="1182319" y="0"/>
                </a:moveTo>
                <a:lnTo>
                  <a:pt x="0" y="0"/>
                </a:lnTo>
                <a:lnTo>
                  <a:pt x="0" y="5158955"/>
                </a:lnTo>
                <a:lnTo>
                  <a:pt x="2424036" y="5158955"/>
                </a:lnTo>
                <a:lnTo>
                  <a:pt x="2424036" y="1241717"/>
                </a:lnTo>
                <a:lnTo>
                  <a:pt x="2423096" y="1192959"/>
                </a:lnTo>
                <a:lnTo>
                  <a:pt x="2420300" y="1144678"/>
                </a:lnTo>
                <a:lnTo>
                  <a:pt x="2415682" y="1096907"/>
                </a:lnTo>
                <a:lnTo>
                  <a:pt x="2409277" y="1049682"/>
                </a:lnTo>
                <a:lnTo>
                  <a:pt x="2401118" y="1003036"/>
                </a:lnTo>
                <a:lnTo>
                  <a:pt x="2391241" y="957004"/>
                </a:lnTo>
                <a:lnTo>
                  <a:pt x="2379681" y="911621"/>
                </a:lnTo>
                <a:lnTo>
                  <a:pt x="2366471" y="866922"/>
                </a:lnTo>
                <a:lnTo>
                  <a:pt x="2351646" y="822939"/>
                </a:lnTo>
                <a:lnTo>
                  <a:pt x="2335241" y="779709"/>
                </a:lnTo>
                <a:lnTo>
                  <a:pt x="2317290" y="737266"/>
                </a:lnTo>
                <a:lnTo>
                  <a:pt x="2297827" y="695644"/>
                </a:lnTo>
                <a:lnTo>
                  <a:pt x="2276888" y="654877"/>
                </a:lnTo>
                <a:lnTo>
                  <a:pt x="2254506" y="615001"/>
                </a:lnTo>
                <a:lnTo>
                  <a:pt x="2230717" y="576050"/>
                </a:lnTo>
                <a:lnTo>
                  <a:pt x="2205554" y="538058"/>
                </a:lnTo>
                <a:lnTo>
                  <a:pt x="2179052" y="501059"/>
                </a:lnTo>
                <a:lnTo>
                  <a:pt x="2151246" y="465089"/>
                </a:lnTo>
                <a:lnTo>
                  <a:pt x="2122171" y="430181"/>
                </a:lnTo>
                <a:lnTo>
                  <a:pt x="2091859" y="396371"/>
                </a:lnTo>
                <a:lnTo>
                  <a:pt x="2060347" y="363693"/>
                </a:lnTo>
                <a:lnTo>
                  <a:pt x="2027669" y="332180"/>
                </a:lnTo>
                <a:lnTo>
                  <a:pt x="1993859" y="301869"/>
                </a:lnTo>
                <a:lnTo>
                  <a:pt x="1958952" y="272793"/>
                </a:lnTo>
                <a:lnTo>
                  <a:pt x="1922982" y="244987"/>
                </a:lnTo>
                <a:lnTo>
                  <a:pt x="1885983" y="218485"/>
                </a:lnTo>
                <a:lnTo>
                  <a:pt x="1847991" y="193322"/>
                </a:lnTo>
                <a:lnTo>
                  <a:pt x="1809040" y="169532"/>
                </a:lnTo>
                <a:lnTo>
                  <a:pt x="1769163" y="147150"/>
                </a:lnTo>
                <a:lnTo>
                  <a:pt x="1728397" y="126210"/>
                </a:lnTo>
                <a:lnTo>
                  <a:pt x="1686775" y="106748"/>
                </a:lnTo>
                <a:lnTo>
                  <a:pt x="1644331" y="88796"/>
                </a:lnTo>
                <a:lnTo>
                  <a:pt x="1601101" y="72391"/>
                </a:lnTo>
                <a:lnTo>
                  <a:pt x="1557119" y="57566"/>
                </a:lnTo>
                <a:lnTo>
                  <a:pt x="1512418" y="44355"/>
                </a:lnTo>
                <a:lnTo>
                  <a:pt x="1467035" y="32794"/>
                </a:lnTo>
                <a:lnTo>
                  <a:pt x="1421003" y="22918"/>
                </a:lnTo>
                <a:lnTo>
                  <a:pt x="1374356" y="14759"/>
                </a:lnTo>
                <a:lnTo>
                  <a:pt x="1327130" y="8354"/>
                </a:lnTo>
                <a:lnTo>
                  <a:pt x="1279359" y="3735"/>
                </a:lnTo>
                <a:lnTo>
                  <a:pt x="1231077" y="939"/>
                </a:lnTo>
                <a:lnTo>
                  <a:pt x="1182319" y="0"/>
                </a:lnTo>
                <a:close/>
              </a:path>
            </a:pathLst>
          </a:custGeom>
          <a:solidFill>
            <a:srgbClr val="6BAA9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FAA9BCF-1E27-50C6-396F-2F7E4CA84D34}"/>
              </a:ext>
            </a:extLst>
          </p:cNvPr>
          <p:cNvSpPr txBox="1"/>
          <p:nvPr/>
        </p:nvSpPr>
        <p:spPr bwMode="auto">
          <a:xfrm>
            <a:off x="1214052" y="2011346"/>
            <a:ext cx="1865343" cy="1965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0"/>
              </a:spcBef>
              <a:defRPr/>
            </a:pPr>
            <a:r>
              <a:rPr lang="ru-RU" sz="1250" b="1" spc="20" dirty="0">
                <a:solidFill>
                  <a:srgbClr val="FFFFFF"/>
                </a:solidFill>
                <a:latin typeface="Arial"/>
                <a:cs typeface="Arial"/>
              </a:rPr>
              <a:t>АВТОМАТИЗАЦИЯ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565FCE4-DFF1-56CF-06AF-3A6510E9D9AA}"/>
              </a:ext>
            </a:extLst>
          </p:cNvPr>
          <p:cNvSpPr txBox="1"/>
          <p:nvPr/>
        </p:nvSpPr>
        <p:spPr bwMode="auto">
          <a:xfrm>
            <a:off x="1214052" y="2407864"/>
            <a:ext cx="1801824" cy="3718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1000" dirty="0">
                <a:solidFill>
                  <a:srgbClr val="FFFFFF"/>
                </a:solidFill>
                <a:latin typeface="Arial"/>
                <a:cs typeface="Arial"/>
              </a:rPr>
              <a:t>ПМ Форсайт информационная система управления проектами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endParaRPr lang="ru-RU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FFFFFF"/>
                </a:solidFill>
                <a:latin typeface="Arial"/>
                <a:cs typeface="Arial"/>
              </a:rPr>
              <a:t>Бизнес – для коммерческих компаний </a:t>
            </a: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FFFFFF"/>
                </a:solidFill>
                <a:latin typeface="Arial"/>
                <a:cs typeface="Arial"/>
              </a:rPr>
              <a:t>Госуправление – для государственного сектора</a:t>
            </a: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FFFFFF"/>
                </a:solidFill>
                <a:latin typeface="Arial"/>
                <a:cs typeface="Arial"/>
              </a:rPr>
              <a:t>Стандарт –для небольших организаций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endParaRPr lang="ru-RU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1000" dirty="0">
                <a:solidFill>
                  <a:srgbClr val="FFFFFF"/>
                </a:solidFill>
                <a:latin typeface="Arial"/>
                <a:cs typeface="Arial"/>
              </a:rPr>
              <a:t>АСУ Инвест – информационная система управления инвестиционной деятельностью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endParaRPr lang="ru-RU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38735">
              <a:lnSpc>
                <a:spcPts val="1100"/>
              </a:lnSpc>
              <a:defRPr/>
            </a:pPr>
            <a:r>
              <a:rPr lang="ru-RU" sz="1000" spc="5" dirty="0">
                <a:solidFill>
                  <a:srgbClr val="FFFFFF"/>
                </a:solidFill>
                <a:latin typeface="Arial"/>
                <a:cs typeface="Arial"/>
              </a:rPr>
              <a:t>Создание</a:t>
            </a:r>
            <a:r>
              <a:rPr lang="ru-RU"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000" spc="5" dirty="0">
                <a:solidFill>
                  <a:srgbClr val="FFFFFF"/>
                </a:solidFill>
                <a:latin typeface="Arial"/>
                <a:cs typeface="Arial"/>
              </a:rPr>
              <a:t>мобильных</a:t>
            </a:r>
            <a:r>
              <a:rPr lang="ru-RU"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000" spc="5" dirty="0">
                <a:solidFill>
                  <a:srgbClr val="FFFFFF"/>
                </a:solidFill>
                <a:latin typeface="Arial"/>
                <a:cs typeface="Arial"/>
              </a:rPr>
              <a:t>приложений </a:t>
            </a:r>
            <a:r>
              <a:rPr lang="ru-RU" sz="1000" spc="10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lang="ru-RU" sz="1000" spc="5" dirty="0">
                <a:solidFill>
                  <a:srgbClr val="FFFFFF"/>
                </a:solidFill>
                <a:latin typeface="Arial"/>
                <a:cs typeface="Arial"/>
              </a:rPr>
              <a:t>управления </a:t>
            </a:r>
            <a:r>
              <a:rPr lang="ru-RU"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000" spc="5" dirty="0">
                <a:solidFill>
                  <a:srgbClr val="FFFFFF"/>
                </a:solidFill>
                <a:latin typeface="Arial"/>
                <a:cs typeface="Arial"/>
              </a:rPr>
              <a:t>проектами</a:t>
            </a:r>
          </a:p>
          <a:p>
            <a:pPr marL="12700" marR="38735">
              <a:lnSpc>
                <a:spcPts val="1100"/>
              </a:lnSpc>
              <a:defRPr/>
            </a:pPr>
            <a:endParaRPr lang="ru-RU" sz="1000" spc="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38735">
              <a:lnSpc>
                <a:spcPts val="1100"/>
              </a:lnSpc>
              <a:defRPr/>
            </a:pPr>
            <a:r>
              <a:rPr lang="ru-RU" sz="1000" spc="5" dirty="0">
                <a:solidFill>
                  <a:srgbClr val="FFFFFF"/>
                </a:solidFill>
                <a:latin typeface="Arial"/>
                <a:cs typeface="Arial"/>
              </a:rPr>
              <a:t>Создание нейропомощников в системе ПМ Форсайт на базе платформы ПРИИСК</a:t>
            </a:r>
            <a:endParaRPr lang="ru-R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endParaRPr lang="ru-RU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71D4E50-C456-4B99-8D17-FD80E308B2AA}"/>
              </a:ext>
            </a:extLst>
          </p:cNvPr>
          <p:cNvSpPr txBox="1"/>
          <p:nvPr/>
        </p:nvSpPr>
        <p:spPr bwMode="auto">
          <a:xfrm>
            <a:off x="3801149" y="2011346"/>
            <a:ext cx="2010664" cy="1965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0"/>
              </a:spcBef>
              <a:defRPr/>
            </a:pPr>
            <a:r>
              <a:rPr lang="ru-RU" sz="1250" b="1" spc="20" dirty="0">
                <a:solidFill>
                  <a:srgbClr val="FFFFFF"/>
                </a:solidFill>
                <a:latin typeface="Arial"/>
                <a:cs typeface="Arial"/>
              </a:rPr>
              <a:t>КОНСАЛТИНГ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A7EE481-07A7-4D53-7F80-A3AE0E3A6305}"/>
              </a:ext>
            </a:extLst>
          </p:cNvPr>
          <p:cNvSpPr txBox="1"/>
          <p:nvPr/>
        </p:nvSpPr>
        <p:spPr bwMode="auto">
          <a:xfrm>
            <a:off x="3570253" y="2407864"/>
            <a:ext cx="2319499" cy="282384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95275" indent="-153988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Проведение стратегических сессии </a:t>
            </a:r>
          </a:p>
          <a:p>
            <a:pPr marL="295275" indent="-153988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Диагностика системы управления проектами.</a:t>
            </a:r>
          </a:p>
          <a:p>
            <a:pPr marL="295275" indent="-153988" algn="l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Разработка методологии управления проектами и портфелями проектов</a:t>
            </a:r>
          </a:p>
          <a:p>
            <a:pPr marL="295275" indent="-153988" algn="l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Поддержка команд управления проектами и портфелями проектов </a:t>
            </a:r>
          </a:p>
          <a:p>
            <a:pPr marL="295275" indent="-153988" algn="l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Паспортизация и реестр проектов — разработка паспортов, планов и отчетов.</a:t>
            </a:r>
          </a:p>
          <a:p>
            <a:pPr marL="295275" indent="-153988" algn="l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И другие услуги</a:t>
            </a:r>
            <a:endParaRPr lang="ru-RU" sz="1000" i="0" u="none" strike="noStrike" dirty="0">
              <a:solidFill>
                <a:schemeClr val="bg1"/>
              </a:solidFill>
              <a:effectLst/>
              <a:latin typeface="+mn-ea"/>
            </a:endParaRPr>
          </a:p>
          <a:p>
            <a:pPr marL="12700" marR="5080">
              <a:lnSpc>
                <a:spcPts val="1100"/>
              </a:lnSpc>
              <a:spcBef>
                <a:spcPts val="219"/>
              </a:spcBef>
              <a:defRPr/>
            </a:pPr>
            <a:endParaRPr sz="1000" dirty="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7A3F383-82FC-19FB-1B82-DE1B37F88D17}"/>
              </a:ext>
            </a:extLst>
          </p:cNvPr>
          <p:cNvSpPr txBox="1"/>
          <p:nvPr/>
        </p:nvSpPr>
        <p:spPr bwMode="auto">
          <a:xfrm>
            <a:off x="6455271" y="2011346"/>
            <a:ext cx="1835150" cy="1965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0"/>
              </a:spcBef>
              <a:defRPr/>
            </a:pPr>
            <a:r>
              <a:rPr lang="ru-RU" sz="1250" b="1" spc="20" dirty="0">
                <a:solidFill>
                  <a:srgbClr val="FFFFFF"/>
                </a:solidFill>
                <a:latin typeface="Arial"/>
                <a:cs typeface="Arial"/>
              </a:rPr>
              <a:t>КОМПЕТЕНЦИИ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D19161A-770C-FBAC-5DC1-B3296E21B6A0}"/>
              </a:ext>
            </a:extLst>
          </p:cNvPr>
          <p:cNvSpPr txBox="1"/>
          <p:nvPr/>
        </p:nvSpPr>
        <p:spPr bwMode="auto">
          <a:xfrm>
            <a:off x="6455271" y="2407864"/>
            <a:ext cx="2049471" cy="22211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20014">
              <a:lnSpc>
                <a:spcPts val="1100"/>
              </a:lnSpc>
              <a:spcBef>
                <a:spcPts val="219"/>
              </a:spcBef>
              <a:defRPr/>
            </a:pPr>
            <a:r>
              <a:rPr lang="ru-RU" sz="1000" spc="5" dirty="0">
                <a:solidFill>
                  <a:schemeClr val="bg1"/>
                </a:solidFill>
                <a:latin typeface="+mn-ea"/>
                <a:cs typeface="Arial"/>
              </a:rPr>
              <a:t>Обучение</a:t>
            </a:r>
            <a:r>
              <a:rPr lang="en-US" sz="1000" spc="5" dirty="0">
                <a:solidFill>
                  <a:schemeClr val="bg1"/>
                </a:solidFill>
                <a:latin typeface="+mn-ea"/>
                <a:cs typeface="Arial"/>
              </a:rPr>
              <a:t>:</a:t>
            </a:r>
            <a:endParaRPr lang="ru-RU" sz="1000" spc="5" dirty="0">
              <a:solidFill>
                <a:schemeClr val="bg1"/>
              </a:solidFill>
              <a:latin typeface="+mn-ea"/>
              <a:cs typeface="Arial"/>
            </a:endParaRPr>
          </a:p>
          <a:p>
            <a:pPr marL="184150" marR="120014" indent="-171450">
              <a:lnSpc>
                <a:spcPts val="1100"/>
              </a:lnSpc>
              <a:spcBef>
                <a:spcPts val="219"/>
              </a:spcBef>
              <a:buFont typeface="Arial" panose="020B0604020202020204" pitchFamily="34" charset="0"/>
              <a:buChar char="•"/>
              <a:defRPr/>
            </a:pPr>
            <a:r>
              <a:rPr lang="ru-RU" sz="1000" spc="5" dirty="0">
                <a:solidFill>
                  <a:schemeClr val="bg1"/>
                </a:solidFill>
                <a:latin typeface="+mn-ea"/>
                <a:cs typeface="Arial"/>
              </a:rPr>
              <a:t>Руководителей высшего звена</a:t>
            </a:r>
          </a:p>
          <a:p>
            <a:pPr marL="184150" marR="120014" indent="-171450">
              <a:lnSpc>
                <a:spcPts val="1100"/>
              </a:lnSpc>
              <a:spcBef>
                <a:spcPts val="219"/>
              </a:spcBef>
              <a:buFont typeface="Arial" panose="020B0604020202020204" pitchFamily="34" charset="0"/>
              <a:buChar char="•"/>
              <a:defRPr/>
            </a:pPr>
            <a:r>
              <a:rPr lang="ru-RU" sz="1000" spc="5" dirty="0">
                <a:solidFill>
                  <a:schemeClr val="bg1"/>
                </a:solidFill>
                <a:latin typeface="+mn-ea"/>
                <a:cs typeface="Arial"/>
              </a:rPr>
              <a:t>Проектных команд </a:t>
            </a:r>
          </a:p>
          <a:p>
            <a:pPr marL="184150" marR="120014" indent="-171450">
              <a:lnSpc>
                <a:spcPts val="1100"/>
              </a:lnSpc>
              <a:spcBef>
                <a:spcPts val="219"/>
              </a:spcBef>
              <a:buFont typeface="Arial" panose="020B0604020202020204" pitchFamily="34" charset="0"/>
              <a:buChar char="•"/>
              <a:defRPr/>
            </a:pPr>
            <a:r>
              <a:rPr lang="ru-RU" sz="1000" spc="5" dirty="0">
                <a:solidFill>
                  <a:schemeClr val="bg1"/>
                </a:solidFill>
                <a:latin typeface="+mn-ea"/>
                <a:cs typeface="Arial"/>
              </a:rPr>
              <a:t>Пользователей ИСУП </a:t>
            </a:r>
          </a:p>
          <a:p>
            <a:pPr marL="12700" marR="120014">
              <a:lnSpc>
                <a:spcPts val="1100"/>
              </a:lnSpc>
              <a:spcBef>
                <a:spcPts val="219"/>
              </a:spcBef>
              <a:defRPr/>
            </a:pPr>
            <a:endParaRPr lang="ru-RU" sz="1000" spc="5" dirty="0">
              <a:solidFill>
                <a:schemeClr val="bg1"/>
              </a:solidFill>
              <a:latin typeface="+mn-ea"/>
              <a:cs typeface="Arial"/>
            </a:endParaRPr>
          </a:p>
          <a:p>
            <a:pPr algn="l">
              <a:buNone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Разработка</a:t>
            </a:r>
            <a:r>
              <a:rPr lang="en-US" sz="1000" i="0" u="none" strike="noStrike" dirty="0">
                <a:solidFill>
                  <a:schemeClr val="bg1"/>
                </a:solidFill>
                <a:effectLst/>
                <a:latin typeface="+mn-ea"/>
              </a:rPr>
              <a:t>:</a:t>
            </a:r>
            <a:endParaRPr lang="ru-RU" sz="1000" dirty="0">
              <a:solidFill>
                <a:schemeClr val="bg1"/>
              </a:solidFill>
              <a:latin typeface="+mn-ea"/>
            </a:endParaRPr>
          </a:p>
          <a:p>
            <a:pPr marL="179388" indent="-168275" algn="l"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Модели компетенций – требования к проектному персоналу.</a:t>
            </a:r>
          </a:p>
          <a:p>
            <a:pPr marL="179388" indent="-168275" algn="l"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Системы оценки компетенций</a:t>
            </a:r>
          </a:p>
          <a:p>
            <a:pPr marL="179388" indent="-168275" algn="l">
              <a:buFont typeface="Arial" panose="020B0604020202020204" pitchFamily="34" charset="0"/>
              <a:buChar char="•"/>
            </a:pPr>
            <a:r>
              <a:rPr lang="ru-RU" sz="1000" i="0" u="none" strike="noStrike" dirty="0">
                <a:solidFill>
                  <a:schemeClr val="bg1"/>
                </a:solidFill>
                <a:effectLst/>
                <a:latin typeface="+mn-ea"/>
              </a:rPr>
              <a:t>Каталога развивающий мероприятий</a:t>
            </a:r>
            <a:endParaRPr lang="ru-RU" sz="1000" dirty="0">
              <a:latin typeface="+mn-ea"/>
              <a:cs typeface="Arial"/>
            </a:endParaRPr>
          </a:p>
          <a:p>
            <a:pPr marL="12700" marR="120014">
              <a:lnSpc>
                <a:spcPts val="1100"/>
              </a:lnSpc>
              <a:spcBef>
                <a:spcPts val="219"/>
              </a:spcBef>
              <a:defRPr/>
            </a:pPr>
            <a:endParaRPr lang="ru-RU" sz="1000" dirty="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09C30FBD-CC79-4899-F264-3CE38A97FC4C}"/>
              </a:ext>
            </a:extLst>
          </p:cNvPr>
          <p:cNvSpPr txBox="1"/>
          <p:nvPr/>
        </p:nvSpPr>
        <p:spPr bwMode="auto">
          <a:xfrm>
            <a:off x="9095933" y="1808525"/>
            <a:ext cx="1475740" cy="4013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250" b="1" spc="20" dirty="0">
                <a:solidFill>
                  <a:srgbClr val="FFFFFF"/>
                </a:solidFill>
                <a:latin typeface="Arial"/>
                <a:cs typeface="Arial"/>
              </a:rPr>
              <a:t>КОМПЛЕКСНЫЕ РЕШЕНИЯ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0C848F9-A14D-65F7-3EEF-C45067141122}"/>
              </a:ext>
            </a:extLst>
          </p:cNvPr>
          <p:cNvSpPr txBox="1"/>
          <p:nvPr/>
        </p:nvSpPr>
        <p:spPr bwMode="auto">
          <a:xfrm>
            <a:off x="9095927" y="2413807"/>
            <a:ext cx="1961670" cy="3901067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219"/>
              </a:spcBef>
              <a:defRPr/>
            </a:pPr>
            <a:r>
              <a:rPr lang="ru-RU" sz="1000" dirty="0">
                <a:solidFill>
                  <a:schemeClr val="bg1"/>
                </a:solidFill>
                <a:latin typeface="+mn-ea"/>
                <a:cs typeface="Arial"/>
              </a:rPr>
              <a:t>Всесторонне развитие Системы управления проектной деятельностью</a:t>
            </a:r>
            <a:endParaRPr lang="ru-RU" sz="1000" dirty="0">
              <a:solidFill>
                <a:schemeClr val="bg1"/>
              </a:solidFill>
              <a:latin typeface="+mn-ea"/>
            </a:endParaRPr>
          </a:p>
          <a:p>
            <a:pPr marL="11113">
              <a:spcBef>
                <a:spcPts val="1200"/>
              </a:spcBef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Включает в себя четыре ключевых элемента:</a:t>
            </a:r>
          </a:p>
          <a:p>
            <a:pPr marL="179388" indent="-1682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Методология</a:t>
            </a:r>
          </a:p>
          <a:p>
            <a:pPr marL="179388" indent="-1682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Автоматизация</a:t>
            </a:r>
          </a:p>
          <a:p>
            <a:pPr marL="179388" indent="-1682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Компетенции</a:t>
            </a:r>
          </a:p>
          <a:p>
            <a:pPr marL="179388" indent="-1682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Технология внедрения</a:t>
            </a:r>
            <a:endParaRPr lang="ru-RU" sz="1000" dirty="0">
              <a:solidFill>
                <a:schemeClr val="bg1"/>
              </a:solidFill>
              <a:latin typeface="+mn-ea"/>
              <a:cs typeface="Arial"/>
            </a:endParaRPr>
          </a:p>
          <a:p>
            <a:pPr marL="11113" marR="5080">
              <a:lnSpc>
                <a:spcPts val="1100"/>
              </a:lnSpc>
              <a:spcBef>
                <a:spcPts val="219"/>
              </a:spcBef>
              <a:defRPr/>
            </a:pPr>
            <a:endParaRPr lang="ru-RU" sz="1000" dirty="0">
              <a:solidFill>
                <a:schemeClr val="bg1"/>
              </a:solidFill>
              <a:latin typeface="+mn-ea"/>
            </a:endParaRPr>
          </a:p>
          <a:p>
            <a:pPr marL="11113" marR="5080">
              <a:lnSpc>
                <a:spcPts val="1100"/>
              </a:lnSpc>
              <a:spcBef>
                <a:spcPts val="219"/>
              </a:spcBef>
              <a:defRPr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Этот набор характеристик делает наше решение взаимоувязанным: каждый элемент поддерживает и усиливает другие.</a:t>
            </a:r>
          </a:p>
          <a:p>
            <a:pPr marL="12700" marR="5080">
              <a:lnSpc>
                <a:spcPts val="1100"/>
              </a:lnSpc>
              <a:spcBef>
                <a:spcPts val="219"/>
              </a:spcBef>
              <a:defRPr/>
            </a:pPr>
            <a:endParaRPr lang="ru-RU" sz="1000" dirty="0">
              <a:solidFill>
                <a:schemeClr val="bg1"/>
              </a:solidFill>
              <a:latin typeface="+mn-ea"/>
            </a:endParaRPr>
          </a:p>
          <a:p>
            <a:pPr marL="12700" marR="5080">
              <a:lnSpc>
                <a:spcPts val="1100"/>
              </a:lnSpc>
              <a:spcBef>
                <a:spcPts val="219"/>
              </a:spcBef>
              <a:defRPr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Комплексное решение предполагает оптимальную этапность, где развитие строится последовательно, </a:t>
            </a:r>
            <a:endParaRPr lang="en-US" sz="1000" dirty="0">
              <a:solidFill>
                <a:schemeClr val="bg1"/>
              </a:solidFill>
              <a:latin typeface="+mn-ea"/>
            </a:endParaRPr>
          </a:p>
          <a:p>
            <a:pPr marL="12700" marR="5080">
              <a:lnSpc>
                <a:spcPts val="1100"/>
              </a:lnSpc>
              <a:spcBef>
                <a:spcPts val="219"/>
              </a:spcBef>
              <a:defRPr/>
            </a:pPr>
            <a:r>
              <a:rPr lang="ru-RU" sz="1000" dirty="0">
                <a:solidFill>
                  <a:schemeClr val="bg1"/>
                </a:solidFill>
                <a:latin typeface="+mn-ea"/>
              </a:rPr>
              <a:t>с учетом текущего уровня зрелости вашей компании.</a:t>
            </a:r>
            <a:endParaRPr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Номер слайда 40">
            <a:extLst>
              <a:ext uri="{FF2B5EF4-FFF2-40B4-BE49-F238E27FC236}">
                <a16:creationId xmlns:a16="http://schemas.microsoft.com/office/drawing/2014/main" id="{9B49ECA6-4BEA-F433-11F3-FB07EA97BB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9081240" y="6413747"/>
            <a:ext cx="2804160" cy="184666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sz="1200">
                <a:solidFill>
                  <a:srgbClr val="0071BE"/>
                </a:solidFill>
              </a:rPr>
              <a:t>5</a:t>
            </a:fld>
            <a:endParaRPr lang="ru-RU" sz="1200" dirty="0">
              <a:solidFill>
                <a:srgbClr val="0071BE"/>
              </a:solidFill>
            </a:endParaRPr>
          </a:p>
        </p:txBody>
      </p:sp>
      <p:grpSp>
        <p:nvGrpSpPr>
          <p:cNvPr id="29" name="object 6">
            <a:extLst>
              <a:ext uri="{FF2B5EF4-FFF2-40B4-BE49-F238E27FC236}">
                <a16:creationId xmlns:a16="http://schemas.microsoft.com/office/drawing/2014/main" id="{C8004A9A-30A9-47D2-5388-AFEBAFFAFB15}"/>
              </a:ext>
            </a:extLst>
          </p:cNvPr>
          <p:cNvGrpSpPr/>
          <p:nvPr/>
        </p:nvGrpSpPr>
        <p:grpSpPr bwMode="auto">
          <a:xfrm>
            <a:off x="10546820" y="735019"/>
            <a:ext cx="1360067" cy="333919"/>
            <a:chOff x="814890" y="739677"/>
            <a:chExt cx="2974340" cy="730250"/>
          </a:xfrm>
        </p:grpSpPr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6E87A189-0226-3304-4EE6-2FDAF8422D04}"/>
                </a:ext>
              </a:extLst>
            </p:cNvPr>
            <p:cNvSpPr/>
            <p:nvPr/>
          </p:nvSpPr>
          <p:spPr bwMode="auto">
            <a:xfrm>
              <a:off x="935985" y="739677"/>
              <a:ext cx="436245" cy="290830"/>
            </a:xfrm>
            <a:custGeom>
              <a:avLst/>
              <a:gdLst/>
              <a:ahLst/>
              <a:cxnLst/>
              <a:rect l="l" t="t" r="r" b="b"/>
              <a:pathLst>
                <a:path w="436244" h="290830" extrusionOk="0">
                  <a:moveTo>
                    <a:pt x="290366" y="0"/>
                  </a:moveTo>
                  <a:lnTo>
                    <a:pt x="284727" y="0"/>
                  </a:lnTo>
                  <a:lnTo>
                    <a:pt x="279088" y="0"/>
                  </a:lnTo>
                  <a:lnTo>
                    <a:pt x="273462" y="304"/>
                  </a:lnTo>
                  <a:lnTo>
                    <a:pt x="267506" y="1562"/>
                  </a:lnTo>
                  <a:lnTo>
                    <a:pt x="11054" y="45085"/>
                  </a:lnTo>
                  <a:lnTo>
                    <a:pt x="5139" y="47504"/>
                  </a:lnTo>
                  <a:lnTo>
                    <a:pt x="1307" y="52212"/>
                  </a:lnTo>
                  <a:lnTo>
                    <a:pt x="0" y="58211"/>
                  </a:lnTo>
                  <a:lnTo>
                    <a:pt x="1656" y="64503"/>
                  </a:lnTo>
                  <a:lnTo>
                    <a:pt x="123780" y="286842"/>
                  </a:lnTo>
                  <a:lnTo>
                    <a:pt x="129723" y="290296"/>
                  </a:lnTo>
                  <a:lnTo>
                    <a:pt x="301008" y="290296"/>
                  </a:lnTo>
                  <a:lnTo>
                    <a:pt x="306964" y="286537"/>
                  </a:lnTo>
                  <a:lnTo>
                    <a:pt x="434714" y="47904"/>
                  </a:lnTo>
                  <a:lnTo>
                    <a:pt x="436249" y="41836"/>
                  </a:lnTo>
                  <a:lnTo>
                    <a:pt x="434993" y="35972"/>
                  </a:lnTo>
                  <a:lnTo>
                    <a:pt x="431328" y="31223"/>
                  </a:lnTo>
                  <a:lnTo>
                    <a:pt x="425633" y="28498"/>
                  </a:lnTo>
                  <a:lnTo>
                    <a:pt x="296004" y="622"/>
                  </a:lnTo>
                  <a:lnTo>
                    <a:pt x="290366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id="{CC4EE382-4AD7-4AC9-8ABB-9D29177F629E}"/>
                </a:ext>
              </a:extLst>
            </p:cNvPr>
            <p:cNvPicPr/>
            <p:nvPr/>
          </p:nvPicPr>
          <p:blipFill>
            <a:blip r:embed="rId4"/>
            <a:stretch/>
          </p:blipFill>
          <p:spPr bwMode="auto">
            <a:xfrm>
              <a:off x="1093750" y="1070362"/>
              <a:ext cx="116957" cy="110282"/>
            </a:xfrm>
            <a:prstGeom prst="rect">
              <a:avLst/>
            </a:prstGeom>
          </p:spPr>
        </p:pic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6A228E83-48BC-3DA0-E685-6053F574CA2A}"/>
                </a:ext>
              </a:extLst>
            </p:cNvPr>
            <p:cNvSpPr/>
            <p:nvPr/>
          </p:nvSpPr>
          <p:spPr bwMode="auto">
            <a:xfrm>
              <a:off x="814890" y="801260"/>
              <a:ext cx="739140" cy="668655"/>
            </a:xfrm>
            <a:custGeom>
              <a:avLst/>
              <a:gdLst/>
              <a:ahLst/>
              <a:cxnLst/>
              <a:rect l="l" t="t" r="r" b="b"/>
              <a:pathLst>
                <a:path w="739140" h="668655" extrusionOk="0">
                  <a:moveTo>
                    <a:pt x="42010" y="0"/>
                  </a:moveTo>
                  <a:lnTo>
                    <a:pt x="1962" y="20955"/>
                  </a:lnTo>
                  <a:lnTo>
                    <a:pt x="0" y="31741"/>
                  </a:lnTo>
                  <a:lnTo>
                    <a:pt x="0" y="431016"/>
                  </a:lnTo>
                  <a:lnTo>
                    <a:pt x="324726" y="662436"/>
                  </a:lnTo>
                  <a:lnTo>
                    <a:pt x="342539" y="668424"/>
                  </a:lnTo>
                  <a:lnTo>
                    <a:pt x="351985" y="667676"/>
                  </a:lnTo>
                  <a:lnTo>
                    <a:pt x="361048" y="664315"/>
                  </a:lnTo>
                  <a:lnTo>
                    <a:pt x="725855" y="471720"/>
                  </a:lnTo>
                  <a:lnTo>
                    <a:pt x="730554" y="467338"/>
                  </a:lnTo>
                  <a:lnTo>
                    <a:pt x="733679" y="462017"/>
                  </a:lnTo>
                  <a:lnTo>
                    <a:pt x="737133" y="456696"/>
                  </a:lnTo>
                  <a:lnTo>
                    <a:pt x="739000" y="450117"/>
                  </a:lnTo>
                  <a:lnTo>
                    <a:pt x="739000" y="44885"/>
                  </a:lnTo>
                  <a:lnTo>
                    <a:pt x="705447" y="15299"/>
                  </a:lnTo>
                  <a:lnTo>
                    <a:pt x="696337" y="17915"/>
                  </a:lnTo>
                  <a:lnTo>
                    <a:pt x="688518" y="23292"/>
                  </a:lnTo>
                  <a:lnTo>
                    <a:pt x="682637" y="31106"/>
                  </a:lnTo>
                  <a:lnTo>
                    <a:pt x="432447" y="501476"/>
                  </a:lnTo>
                  <a:lnTo>
                    <a:pt x="427391" y="508431"/>
                  </a:lnTo>
                  <a:lnTo>
                    <a:pt x="420897" y="513652"/>
                  </a:lnTo>
                  <a:lnTo>
                    <a:pt x="413288" y="516935"/>
                  </a:lnTo>
                  <a:lnTo>
                    <a:pt x="404888" y="518075"/>
                  </a:lnTo>
                  <a:lnTo>
                    <a:pt x="351345" y="518075"/>
                  </a:lnTo>
                  <a:lnTo>
                    <a:pt x="64820" y="16082"/>
                  </a:lnTo>
                  <a:lnTo>
                    <a:pt x="58939" y="8251"/>
                  </a:lnTo>
                  <a:lnTo>
                    <a:pt x="51120" y="2802"/>
                  </a:lnTo>
                  <a:lnTo>
                    <a:pt x="42010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  <p:pic>
          <p:nvPicPr>
            <p:cNvPr id="33" name="object 10">
              <a:extLst>
                <a:ext uri="{FF2B5EF4-FFF2-40B4-BE49-F238E27FC236}">
                  <a16:creationId xmlns:a16="http://schemas.microsoft.com/office/drawing/2014/main" id="{5FC63045-7473-CB46-EC0F-9C5BBE1EFE2F}"/>
                </a:ext>
              </a:extLst>
            </p:cNvPr>
            <p:cNvPicPr/>
            <p:nvPr/>
          </p:nvPicPr>
          <p:blipFill>
            <a:blip r:embed="rId5"/>
            <a:stretch/>
          </p:blipFill>
          <p:spPr bwMode="auto">
            <a:xfrm>
              <a:off x="1798833" y="795643"/>
              <a:ext cx="1989810" cy="314655"/>
            </a:xfrm>
            <a:prstGeom prst="rect">
              <a:avLst/>
            </a:prstGeom>
          </p:spPr>
        </p:pic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D28F36E5-9D7C-1F0F-25E7-E8517D1BF309}"/>
                </a:ext>
              </a:extLst>
            </p:cNvPr>
            <p:cNvSpPr/>
            <p:nvPr/>
          </p:nvSpPr>
          <p:spPr bwMode="auto">
            <a:xfrm>
              <a:off x="1798828" y="1165935"/>
              <a:ext cx="1990089" cy="247650"/>
            </a:xfrm>
            <a:custGeom>
              <a:avLst/>
              <a:gdLst/>
              <a:ahLst/>
              <a:cxnLst/>
              <a:rect l="l" t="t" r="r" b="b"/>
              <a:pathLst>
                <a:path w="1990089" h="247650" extrusionOk="0">
                  <a:moveTo>
                    <a:pt x="689622" y="151079"/>
                  </a:moveTo>
                  <a:lnTo>
                    <a:pt x="674395" y="133375"/>
                  </a:lnTo>
                  <a:lnTo>
                    <a:pt x="640715" y="133388"/>
                  </a:lnTo>
                  <a:lnTo>
                    <a:pt x="640715" y="164477"/>
                  </a:lnTo>
                  <a:lnTo>
                    <a:pt x="671804" y="164477"/>
                  </a:lnTo>
                  <a:lnTo>
                    <a:pt x="689622" y="151079"/>
                  </a:lnTo>
                  <a:close/>
                </a:path>
                <a:path w="1990089" h="247650" extrusionOk="0">
                  <a:moveTo>
                    <a:pt x="1989823" y="0"/>
                  </a:moveTo>
                  <a:lnTo>
                    <a:pt x="1392326" y="0"/>
                  </a:lnTo>
                  <a:lnTo>
                    <a:pt x="1392326" y="161290"/>
                  </a:lnTo>
                  <a:lnTo>
                    <a:pt x="1391246" y="163830"/>
                  </a:lnTo>
                  <a:lnTo>
                    <a:pt x="1389468" y="167640"/>
                  </a:lnTo>
                  <a:lnTo>
                    <a:pt x="1386535" y="171450"/>
                  </a:lnTo>
                  <a:lnTo>
                    <a:pt x="1385443" y="172720"/>
                  </a:lnTo>
                  <a:lnTo>
                    <a:pt x="1382610" y="176530"/>
                  </a:lnTo>
                  <a:lnTo>
                    <a:pt x="1343406" y="193040"/>
                  </a:lnTo>
                  <a:lnTo>
                    <a:pt x="1334439" y="194310"/>
                  </a:lnTo>
                  <a:lnTo>
                    <a:pt x="1324140" y="193040"/>
                  </a:lnTo>
                  <a:lnTo>
                    <a:pt x="1285252" y="171450"/>
                  </a:lnTo>
                  <a:lnTo>
                    <a:pt x="1266494" y="129540"/>
                  </a:lnTo>
                  <a:lnTo>
                    <a:pt x="1266240" y="115570"/>
                  </a:lnTo>
                  <a:lnTo>
                    <a:pt x="1269619" y="99060"/>
                  </a:lnTo>
                  <a:lnTo>
                    <a:pt x="1296111" y="64770"/>
                  </a:lnTo>
                  <a:lnTo>
                    <a:pt x="1301064" y="60960"/>
                  </a:lnTo>
                  <a:lnTo>
                    <a:pt x="1304734" y="59690"/>
                  </a:lnTo>
                  <a:lnTo>
                    <a:pt x="1315237" y="55880"/>
                  </a:lnTo>
                  <a:lnTo>
                    <a:pt x="1324610" y="53340"/>
                  </a:lnTo>
                  <a:lnTo>
                    <a:pt x="1347939" y="53340"/>
                  </a:lnTo>
                  <a:lnTo>
                    <a:pt x="1356156" y="55880"/>
                  </a:lnTo>
                  <a:lnTo>
                    <a:pt x="1362011" y="57150"/>
                  </a:lnTo>
                  <a:lnTo>
                    <a:pt x="1365161" y="59690"/>
                  </a:lnTo>
                  <a:lnTo>
                    <a:pt x="1368894" y="60960"/>
                  </a:lnTo>
                  <a:lnTo>
                    <a:pt x="1375079" y="63500"/>
                  </a:lnTo>
                  <a:lnTo>
                    <a:pt x="1386103" y="74930"/>
                  </a:lnTo>
                  <a:lnTo>
                    <a:pt x="1389037" y="80010"/>
                  </a:lnTo>
                  <a:lnTo>
                    <a:pt x="1390764" y="82550"/>
                  </a:lnTo>
                  <a:lnTo>
                    <a:pt x="1366113" y="100330"/>
                  </a:lnTo>
                  <a:lnTo>
                    <a:pt x="1365072" y="97790"/>
                  </a:lnTo>
                  <a:lnTo>
                    <a:pt x="1362748" y="92710"/>
                  </a:lnTo>
                  <a:lnTo>
                    <a:pt x="1353553" y="85090"/>
                  </a:lnTo>
                  <a:lnTo>
                    <a:pt x="1349362" y="83820"/>
                  </a:lnTo>
                  <a:lnTo>
                    <a:pt x="1340586" y="81280"/>
                  </a:lnTo>
                  <a:lnTo>
                    <a:pt x="1328051" y="81280"/>
                  </a:lnTo>
                  <a:lnTo>
                    <a:pt x="1320965" y="82550"/>
                  </a:lnTo>
                  <a:lnTo>
                    <a:pt x="1304290" y="95250"/>
                  </a:lnTo>
                  <a:lnTo>
                    <a:pt x="1301381" y="105410"/>
                  </a:lnTo>
                  <a:lnTo>
                    <a:pt x="1300619" y="107950"/>
                  </a:lnTo>
                  <a:lnTo>
                    <a:pt x="1299222" y="113030"/>
                  </a:lnTo>
                  <a:lnTo>
                    <a:pt x="1297432" y="120650"/>
                  </a:lnTo>
                  <a:lnTo>
                    <a:pt x="1300175" y="137160"/>
                  </a:lnTo>
                  <a:lnTo>
                    <a:pt x="1325105" y="165100"/>
                  </a:lnTo>
                  <a:lnTo>
                    <a:pt x="1346746" y="165100"/>
                  </a:lnTo>
                  <a:lnTo>
                    <a:pt x="1361516" y="154940"/>
                  </a:lnTo>
                  <a:lnTo>
                    <a:pt x="1364919" y="148590"/>
                  </a:lnTo>
                  <a:lnTo>
                    <a:pt x="1366113" y="146050"/>
                  </a:lnTo>
                  <a:lnTo>
                    <a:pt x="1392326" y="161290"/>
                  </a:lnTo>
                  <a:lnTo>
                    <a:pt x="1392326" y="0"/>
                  </a:lnTo>
                  <a:lnTo>
                    <a:pt x="1256614" y="0"/>
                  </a:lnTo>
                  <a:lnTo>
                    <a:pt x="1256614" y="165100"/>
                  </a:lnTo>
                  <a:lnTo>
                    <a:pt x="1256614" y="193040"/>
                  </a:lnTo>
                  <a:lnTo>
                    <a:pt x="1159052" y="193040"/>
                  </a:lnTo>
                  <a:lnTo>
                    <a:pt x="1159052" y="53340"/>
                  </a:lnTo>
                  <a:lnTo>
                    <a:pt x="1254861" y="53340"/>
                  </a:lnTo>
                  <a:lnTo>
                    <a:pt x="1254861" y="82550"/>
                  </a:lnTo>
                  <a:lnTo>
                    <a:pt x="1191120" y="82550"/>
                  </a:lnTo>
                  <a:lnTo>
                    <a:pt x="1191120" y="109220"/>
                  </a:lnTo>
                  <a:lnTo>
                    <a:pt x="1245857" y="109220"/>
                  </a:lnTo>
                  <a:lnTo>
                    <a:pt x="1245857" y="134620"/>
                  </a:lnTo>
                  <a:lnTo>
                    <a:pt x="1191120" y="134620"/>
                  </a:lnTo>
                  <a:lnTo>
                    <a:pt x="1191120" y="165100"/>
                  </a:lnTo>
                  <a:lnTo>
                    <a:pt x="1256614" y="165100"/>
                  </a:lnTo>
                  <a:lnTo>
                    <a:pt x="1256614" y="0"/>
                  </a:lnTo>
                  <a:lnTo>
                    <a:pt x="1132459" y="0"/>
                  </a:lnTo>
                  <a:lnTo>
                    <a:pt x="1132459" y="53340"/>
                  </a:lnTo>
                  <a:lnTo>
                    <a:pt x="1132459" y="193040"/>
                  </a:lnTo>
                  <a:lnTo>
                    <a:pt x="1100391" y="193040"/>
                  </a:lnTo>
                  <a:lnTo>
                    <a:pt x="1100391" y="135890"/>
                  </a:lnTo>
                  <a:lnTo>
                    <a:pt x="1045070" y="135890"/>
                  </a:lnTo>
                  <a:lnTo>
                    <a:pt x="1045070" y="193040"/>
                  </a:lnTo>
                  <a:lnTo>
                    <a:pt x="1012990" y="193040"/>
                  </a:lnTo>
                  <a:lnTo>
                    <a:pt x="1012990" y="53340"/>
                  </a:lnTo>
                  <a:lnTo>
                    <a:pt x="1045070" y="53340"/>
                  </a:lnTo>
                  <a:lnTo>
                    <a:pt x="1045070" y="107950"/>
                  </a:lnTo>
                  <a:lnTo>
                    <a:pt x="1100391" y="107950"/>
                  </a:lnTo>
                  <a:lnTo>
                    <a:pt x="1100391" y="53340"/>
                  </a:lnTo>
                  <a:lnTo>
                    <a:pt x="1132459" y="53340"/>
                  </a:lnTo>
                  <a:lnTo>
                    <a:pt x="1132459" y="0"/>
                  </a:lnTo>
                  <a:lnTo>
                    <a:pt x="992695" y="0"/>
                  </a:lnTo>
                  <a:lnTo>
                    <a:pt x="992695" y="160020"/>
                  </a:lnTo>
                  <a:lnTo>
                    <a:pt x="991031" y="165100"/>
                  </a:lnTo>
                  <a:lnTo>
                    <a:pt x="989812" y="167640"/>
                  </a:lnTo>
                  <a:lnTo>
                    <a:pt x="988809" y="170180"/>
                  </a:lnTo>
                  <a:lnTo>
                    <a:pt x="987158" y="173990"/>
                  </a:lnTo>
                  <a:lnTo>
                    <a:pt x="979690" y="182880"/>
                  </a:lnTo>
                  <a:lnTo>
                    <a:pt x="963663" y="190500"/>
                  </a:lnTo>
                  <a:lnTo>
                    <a:pt x="957605" y="191770"/>
                  </a:lnTo>
                  <a:lnTo>
                    <a:pt x="946264" y="194310"/>
                  </a:lnTo>
                  <a:lnTo>
                    <a:pt x="940676" y="194310"/>
                  </a:lnTo>
                  <a:lnTo>
                    <a:pt x="936739" y="193040"/>
                  </a:lnTo>
                  <a:lnTo>
                    <a:pt x="924775" y="193040"/>
                  </a:lnTo>
                  <a:lnTo>
                    <a:pt x="889812" y="175260"/>
                  </a:lnTo>
                  <a:lnTo>
                    <a:pt x="883564" y="166370"/>
                  </a:lnTo>
                  <a:lnTo>
                    <a:pt x="907618" y="151130"/>
                  </a:lnTo>
                  <a:lnTo>
                    <a:pt x="909243" y="153670"/>
                  </a:lnTo>
                  <a:lnTo>
                    <a:pt x="912190" y="157480"/>
                  </a:lnTo>
                  <a:lnTo>
                    <a:pt x="920216" y="163830"/>
                  </a:lnTo>
                  <a:lnTo>
                    <a:pt x="923302" y="165100"/>
                  </a:lnTo>
                  <a:lnTo>
                    <a:pt x="925652" y="165100"/>
                  </a:lnTo>
                  <a:lnTo>
                    <a:pt x="928674" y="166370"/>
                  </a:lnTo>
                  <a:lnTo>
                    <a:pt x="932878" y="167640"/>
                  </a:lnTo>
                  <a:lnTo>
                    <a:pt x="941603" y="167640"/>
                  </a:lnTo>
                  <a:lnTo>
                    <a:pt x="944791" y="166370"/>
                  </a:lnTo>
                  <a:lnTo>
                    <a:pt x="948740" y="166370"/>
                  </a:lnTo>
                  <a:lnTo>
                    <a:pt x="960031" y="153670"/>
                  </a:lnTo>
                  <a:lnTo>
                    <a:pt x="960005" y="151130"/>
                  </a:lnTo>
                  <a:lnTo>
                    <a:pt x="959980" y="146050"/>
                  </a:lnTo>
                  <a:lnTo>
                    <a:pt x="958583" y="143510"/>
                  </a:lnTo>
                  <a:lnTo>
                    <a:pt x="957770" y="142240"/>
                  </a:lnTo>
                  <a:lnTo>
                    <a:pt x="957351" y="140970"/>
                  </a:lnTo>
                  <a:lnTo>
                    <a:pt x="956729" y="140970"/>
                  </a:lnTo>
                  <a:lnTo>
                    <a:pt x="953744" y="137160"/>
                  </a:lnTo>
                  <a:lnTo>
                    <a:pt x="948029" y="134620"/>
                  </a:lnTo>
                  <a:lnTo>
                    <a:pt x="920711" y="134620"/>
                  </a:lnTo>
                  <a:lnTo>
                    <a:pt x="920711" y="110490"/>
                  </a:lnTo>
                  <a:lnTo>
                    <a:pt x="943241" y="110490"/>
                  </a:lnTo>
                  <a:lnTo>
                    <a:pt x="949845" y="109220"/>
                  </a:lnTo>
                  <a:lnTo>
                    <a:pt x="956995" y="100330"/>
                  </a:lnTo>
                  <a:lnTo>
                    <a:pt x="956513" y="96520"/>
                  </a:lnTo>
                  <a:lnTo>
                    <a:pt x="956195" y="93980"/>
                  </a:lnTo>
                  <a:lnTo>
                    <a:pt x="955662" y="90170"/>
                  </a:lnTo>
                  <a:lnTo>
                    <a:pt x="953947" y="87630"/>
                  </a:lnTo>
                  <a:lnTo>
                    <a:pt x="949756" y="82550"/>
                  </a:lnTo>
                  <a:lnTo>
                    <a:pt x="940803" y="81280"/>
                  </a:lnTo>
                  <a:lnTo>
                    <a:pt x="930122" y="81280"/>
                  </a:lnTo>
                  <a:lnTo>
                    <a:pt x="906627" y="96520"/>
                  </a:lnTo>
                  <a:lnTo>
                    <a:pt x="883361" y="80010"/>
                  </a:lnTo>
                  <a:lnTo>
                    <a:pt x="903998" y="60960"/>
                  </a:lnTo>
                  <a:lnTo>
                    <a:pt x="908189" y="58420"/>
                  </a:lnTo>
                  <a:lnTo>
                    <a:pt x="910971" y="57150"/>
                  </a:lnTo>
                  <a:lnTo>
                    <a:pt x="913307" y="57150"/>
                  </a:lnTo>
                  <a:lnTo>
                    <a:pt x="916266" y="55880"/>
                  </a:lnTo>
                  <a:lnTo>
                    <a:pt x="919772" y="54610"/>
                  </a:lnTo>
                  <a:lnTo>
                    <a:pt x="927722" y="53340"/>
                  </a:lnTo>
                  <a:lnTo>
                    <a:pt x="934440" y="53340"/>
                  </a:lnTo>
                  <a:lnTo>
                    <a:pt x="939965" y="52070"/>
                  </a:lnTo>
                  <a:lnTo>
                    <a:pt x="944626" y="53340"/>
                  </a:lnTo>
                  <a:lnTo>
                    <a:pt x="953897" y="54610"/>
                  </a:lnTo>
                  <a:lnTo>
                    <a:pt x="961478" y="55880"/>
                  </a:lnTo>
                  <a:lnTo>
                    <a:pt x="964095" y="57150"/>
                  </a:lnTo>
                  <a:lnTo>
                    <a:pt x="966063" y="58420"/>
                  </a:lnTo>
                  <a:lnTo>
                    <a:pt x="968781" y="58420"/>
                  </a:lnTo>
                  <a:lnTo>
                    <a:pt x="973404" y="60960"/>
                  </a:lnTo>
                  <a:lnTo>
                    <a:pt x="979081" y="67310"/>
                  </a:lnTo>
                  <a:lnTo>
                    <a:pt x="982827" y="71120"/>
                  </a:lnTo>
                  <a:lnTo>
                    <a:pt x="988580" y="86360"/>
                  </a:lnTo>
                  <a:lnTo>
                    <a:pt x="987488" y="93980"/>
                  </a:lnTo>
                  <a:lnTo>
                    <a:pt x="986751" y="97790"/>
                  </a:lnTo>
                  <a:lnTo>
                    <a:pt x="986396" y="100330"/>
                  </a:lnTo>
                  <a:lnTo>
                    <a:pt x="985227" y="106680"/>
                  </a:lnTo>
                  <a:lnTo>
                    <a:pt x="976058" y="118110"/>
                  </a:lnTo>
                  <a:lnTo>
                    <a:pt x="970902" y="120650"/>
                  </a:lnTo>
                  <a:lnTo>
                    <a:pt x="968425" y="120650"/>
                  </a:lnTo>
                  <a:lnTo>
                    <a:pt x="971054" y="121920"/>
                  </a:lnTo>
                  <a:lnTo>
                    <a:pt x="975753" y="123190"/>
                  </a:lnTo>
                  <a:lnTo>
                    <a:pt x="985380" y="130810"/>
                  </a:lnTo>
                  <a:lnTo>
                    <a:pt x="987920" y="135890"/>
                  </a:lnTo>
                  <a:lnTo>
                    <a:pt x="989088" y="138430"/>
                  </a:lnTo>
                  <a:lnTo>
                    <a:pt x="990409" y="140970"/>
                  </a:lnTo>
                  <a:lnTo>
                    <a:pt x="992212" y="146050"/>
                  </a:lnTo>
                  <a:lnTo>
                    <a:pt x="992695" y="160020"/>
                  </a:lnTo>
                  <a:lnTo>
                    <a:pt x="992695" y="0"/>
                  </a:lnTo>
                  <a:lnTo>
                    <a:pt x="862444" y="0"/>
                  </a:lnTo>
                  <a:lnTo>
                    <a:pt x="862444" y="53340"/>
                  </a:lnTo>
                  <a:lnTo>
                    <a:pt x="862444" y="193040"/>
                  </a:lnTo>
                  <a:lnTo>
                    <a:pt x="830389" y="193040"/>
                  </a:lnTo>
                  <a:lnTo>
                    <a:pt x="830389" y="100330"/>
                  </a:lnTo>
                  <a:lnTo>
                    <a:pt x="771334" y="193040"/>
                  </a:lnTo>
                  <a:lnTo>
                    <a:pt x="740638" y="193040"/>
                  </a:lnTo>
                  <a:lnTo>
                    <a:pt x="740638" y="53340"/>
                  </a:lnTo>
                  <a:lnTo>
                    <a:pt x="772706" y="53340"/>
                  </a:lnTo>
                  <a:lnTo>
                    <a:pt x="772706" y="147320"/>
                  </a:lnTo>
                  <a:lnTo>
                    <a:pt x="832535" y="53340"/>
                  </a:lnTo>
                  <a:lnTo>
                    <a:pt x="862444" y="53340"/>
                  </a:lnTo>
                  <a:lnTo>
                    <a:pt x="862444" y="0"/>
                  </a:lnTo>
                  <a:lnTo>
                    <a:pt x="722909" y="0"/>
                  </a:lnTo>
                  <a:lnTo>
                    <a:pt x="722909" y="158750"/>
                  </a:lnTo>
                  <a:lnTo>
                    <a:pt x="719823" y="167640"/>
                  </a:lnTo>
                  <a:lnTo>
                    <a:pt x="679183" y="193040"/>
                  </a:lnTo>
                  <a:lnTo>
                    <a:pt x="608660" y="193040"/>
                  </a:lnTo>
                  <a:lnTo>
                    <a:pt x="608660" y="53340"/>
                  </a:lnTo>
                  <a:lnTo>
                    <a:pt x="711504" y="53340"/>
                  </a:lnTo>
                  <a:lnTo>
                    <a:pt x="711504" y="81280"/>
                  </a:lnTo>
                  <a:lnTo>
                    <a:pt x="640727" y="81280"/>
                  </a:lnTo>
                  <a:lnTo>
                    <a:pt x="640727" y="109220"/>
                  </a:lnTo>
                  <a:lnTo>
                    <a:pt x="679145" y="109220"/>
                  </a:lnTo>
                  <a:lnTo>
                    <a:pt x="687031" y="110490"/>
                  </a:lnTo>
                  <a:lnTo>
                    <a:pt x="690829" y="110490"/>
                  </a:lnTo>
                  <a:lnTo>
                    <a:pt x="694055" y="111760"/>
                  </a:lnTo>
                  <a:lnTo>
                    <a:pt x="697509" y="111760"/>
                  </a:lnTo>
                  <a:lnTo>
                    <a:pt x="704316" y="114300"/>
                  </a:lnTo>
                  <a:lnTo>
                    <a:pt x="712139" y="121920"/>
                  </a:lnTo>
                  <a:lnTo>
                    <a:pt x="716572" y="125730"/>
                  </a:lnTo>
                  <a:lnTo>
                    <a:pt x="722261" y="139700"/>
                  </a:lnTo>
                  <a:lnTo>
                    <a:pt x="722693" y="151130"/>
                  </a:lnTo>
                  <a:lnTo>
                    <a:pt x="722909" y="158750"/>
                  </a:lnTo>
                  <a:lnTo>
                    <a:pt x="722909" y="0"/>
                  </a:lnTo>
                  <a:lnTo>
                    <a:pt x="0" y="0"/>
                  </a:lnTo>
                  <a:lnTo>
                    <a:pt x="0" y="247650"/>
                  </a:lnTo>
                  <a:lnTo>
                    <a:pt x="1989823" y="247650"/>
                  </a:lnTo>
                  <a:lnTo>
                    <a:pt x="1989823" y="194310"/>
                  </a:lnTo>
                  <a:lnTo>
                    <a:pt x="1989823" y="146050"/>
                  </a:lnTo>
                  <a:lnTo>
                    <a:pt x="1989823" y="100330"/>
                  </a:lnTo>
                  <a:lnTo>
                    <a:pt x="1989823" y="53340"/>
                  </a:lnTo>
                  <a:lnTo>
                    <a:pt x="1989823" y="52070"/>
                  </a:lnTo>
                  <a:lnTo>
                    <a:pt x="1989823" y="0"/>
                  </a:lnTo>
                  <a:close/>
                </a:path>
              </a:pathLst>
            </a:custGeom>
            <a:solidFill>
              <a:srgbClr val="1F3A7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0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33FF81D-AD35-09B1-4685-5A43A018C16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0" name="Треугольник">
            <a:extLst>
              <a:ext uri="{FF2B5EF4-FFF2-40B4-BE49-F238E27FC236}">
                <a16:creationId xmlns:a16="http://schemas.microsoft.com/office/drawing/2014/main" id="{326E5155-A713-5E02-D4EA-6DB477976C4D}"/>
              </a:ext>
            </a:extLst>
          </p:cNvPr>
          <p:cNvSpPr/>
          <p:nvPr/>
        </p:nvSpPr>
        <p:spPr bwMode="auto">
          <a:xfrm>
            <a:off x="-83559" y="-76200"/>
            <a:ext cx="7553212" cy="4414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" y="21600"/>
                </a:moveTo>
                <a:lnTo>
                  <a:pt x="21600" y="0"/>
                </a:lnTo>
                <a:lnTo>
                  <a:pt x="0" y="0"/>
                </a:lnTo>
                <a:lnTo>
                  <a:pt x="8" y="21600"/>
                </a:lnTo>
                <a:close/>
              </a:path>
            </a:pathLst>
          </a:custGeom>
          <a:solidFill>
            <a:srgbClr val="1F3A73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 marL="0" marR="0" lvl="0" indent="0" algn="ctr" defTabSz="4127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6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04" name="Современное  производство">
            <a:extLst>
              <a:ext uri="{FF2B5EF4-FFF2-40B4-BE49-F238E27FC236}">
                <a16:creationId xmlns:a16="http://schemas.microsoft.com/office/drawing/2014/main" id="{95311376-4862-BC97-9F83-4FA1D3EE136B}"/>
              </a:ext>
            </a:extLst>
          </p:cNvPr>
          <p:cNvSpPr txBox="1"/>
          <p:nvPr/>
        </p:nvSpPr>
        <p:spPr bwMode="auto">
          <a:xfrm>
            <a:off x="290971" y="447528"/>
            <a:ext cx="2548211" cy="1528620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0" marR="0" lvl="0" indent="0" algn="l" defTabSz="1219113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9800" b="1">
                <a:solidFill>
                  <a:srgbClr val="FFFFFF"/>
                </a:solidFill>
                <a:latin typeface="Akrobat Light"/>
                <a:ea typeface="Akrobat Light"/>
                <a:cs typeface="Akrobat Light"/>
              </a:defRPr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</a:rPr>
              <a:t>ПМ ФОРСАЙТ ПОСТОЯННО РАЗВИВАЕТСЯ В ИНТЕРЕСАХ ЗАКАЗЧИКОВ</a:t>
            </a:r>
            <a:endParaRPr/>
          </a:p>
        </p:txBody>
      </p:sp>
      <p:sp>
        <p:nvSpPr>
          <p:cNvPr id="305" name="Повышение уровня  промышленной  безопасности">
            <a:extLst>
              <a:ext uri="{FF2B5EF4-FFF2-40B4-BE49-F238E27FC236}">
                <a16:creationId xmlns:a16="http://schemas.microsoft.com/office/drawing/2014/main" id="{FBB4B42D-1FDC-1BD6-C936-F151FEC43471}"/>
              </a:ext>
            </a:extLst>
          </p:cNvPr>
          <p:cNvSpPr txBox="1"/>
          <p:nvPr/>
        </p:nvSpPr>
        <p:spPr bwMode="auto">
          <a:xfrm>
            <a:off x="661111" y="4186680"/>
            <a:ext cx="1009865" cy="355991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0" marR="0" lvl="0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>
                <a:ln>
                  <a:noFill/>
                </a:ln>
                <a:solidFill>
                  <a:srgbClr val="4350AD"/>
                </a:solidFill>
                <a:latin typeface="Arial"/>
                <a:cs typeface="Arial"/>
              </a:rPr>
              <a:t>Первый релиз</a:t>
            </a:r>
            <a:endParaRPr sz="1100" b="0" i="0" u="none" strike="noStrike" cap="none" spc="30">
              <a:ln>
                <a:noFill/>
              </a:ln>
              <a:solidFill>
                <a:srgbClr val="4350AD"/>
              </a:solidFill>
              <a:latin typeface="Arial"/>
              <a:cs typeface="Arial"/>
            </a:endParaRPr>
          </a:p>
        </p:txBody>
      </p:sp>
      <p:sp>
        <p:nvSpPr>
          <p:cNvPr id="306" name="Отсутствие  несчастных случаев">
            <a:extLst>
              <a:ext uri="{FF2B5EF4-FFF2-40B4-BE49-F238E27FC236}">
                <a16:creationId xmlns:a16="http://schemas.microsoft.com/office/drawing/2014/main" id="{FE05C5EC-7E5B-8CEC-A340-D3551B6D98D2}"/>
              </a:ext>
            </a:extLst>
          </p:cNvPr>
          <p:cNvSpPr txBox="1"/>
          <p:nvPr/>
        </p:nvSpPr>
        <p:spPr bwMode="auto">
          <a:xfrm>
            <a:off x="4718018" y="2322395"/>
            <a:ext cx="1657874" cy="508340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0" marR="0" lvl="0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Импортонезависимое решение в реестре Отечественного ПО</a:t>
            </a:r>
            <a:endParaRPr sz="1100" b="0" i="0" u="none" strike="noStrike" cap="none" spc="3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310" name="Надежность  оборудования">
            <a:extLst>
              <a:ext uri="{FF2B5EF4-FFF2-40B4-BE49-F238E27FC236}">
                <a16:creationId xmlns:a16="http://schemas.microsoft.com/office/drawing/2014/main" id="{CFC6E842-4BDD-D4FC-1480-19289C6104E8}"/>
              </a:ext>
            </a:extLst>
          </p:cNvPr>
          <p:cNvSpPr txBox="1"/>
          <p:nvPr/>
        </p:nvSpPr>
        <p:spPr bwMode="auto">
          <a:xfrm>
            <a:off x="8102566" y="2231950"/>
            <a:ext cx="2300297" cy="965388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457200" marR="0" lvl="1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Сертифицированные </a:t>
            </a:r>
            <a:r>
              <a:rPr lang="ru-RU" sz="1100" b="0" i="0" u="none" strike="noStrike" cap="none" spc="3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криптосредства</a:t>
            </a: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для аутентификации в системе </a:t>
            </a:r>
            <a:r>
              <a:rPr lang="en-US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/>
            </a:r>
            <a:br>
              <a:rPr lang="en-US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и поддержки цепочки </a:t>
            </a:r>
            <a:r>
              <a:rPr lang="en-US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c</a:t>
            </a:r>
            <a:r>
              <a:rPr lang="ru-RU" sz="1100" b="0" i="0" u="none" strike="noStrike" cap="none" spc="3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огласований</a:t>
            </a:r>
            <a:endParaRPr sz="1100" b="0" i="0" u="none" strike="noStrike" cap="none" spc="3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311" name="Эффективность  ремонтов">
            <a:extLst>
              <a:ext uri="{FF2B5EF4-FFF2-40B4-BE49-F238E27FC236}">
                <a16:creationId xmlns:a16="http://schemas.microsoft.com/office/drawing/2014/main" id="{5DDB95AE-4FD1-036E-6DDC-3865F05FDD21}"/>
              </a:ext>
            </a:extLst>
          </p:cNvPr>
          <p:cNvSpPr txBox="1"/>
          <p:nvPr/>
        </p:nvSpPr>
        <p:spPr bwMode="auto">
          <a:xfrm>
            <a:off x="7016538" y="5426408"/>
            <a:ext cx="2222033" cy="457557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457200" marR="0" lvl="1" indent="0" algn="l" defTabSz="1219113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Модуль Канбан для работы в гибридном формате</a:t>
            </a:r>
            <a:endParaRPr sz="1100" b="0" i="0" u="none" strike="noStrike" cap="none" spc="30" dirty="0">
              <a:ln>
                <a:noFill/>
              </a:ln>
              <a:solidFill>
                <a:srgbClr val="4350AD"/>
              </a:solidFill>
              <a:latin typeface="Arial"/>
              <a:cs typeface="Arial"/>
            </a:endParaRPr>
          </a:p>
        </p:txBody>
      </p:sp>
      <p:sp>
        <p:nvSpPr>
          <p:cNvPr id="312" name="Технология  производства/работ">
            <a:extLst>
              <a:ext uri="{FF2B5EF4-FFF2-40B4-BE49-F238E27FC236}">
                <a16:creationId xmlns:a16="http://schemas.microsoft.com/office/drawing/2014/main" id="{1709E6C7-C27D-EF05-D3B5-E50D12EC6DCB}"/>
              </a:ext>
            </a:extLst>
          </p:cNvPr>
          <p:cNvSpPr txBox="1"/>
          <p:nvPr/>
        </p:nvSpPr>
        <p:spPr bwMode="auto">
          <a:xfrm>
            <a:off x="6197894" y="3421030"/>
            <a:ext cx="2266712" cy="660690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0" marR="0" lvl="1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>
                <a:ln>
                  <a:noFill/>
                </a:ln>
                <a:solidFill>
                  <a:srgbClr val="1F3A73"/>
                </a:solidFill>
                <a:latin typeface="Arial"/>
                <a:cs typeface="Arial"/>
              </a:rPr>
              <a:t>Отраслевое импортонезависимое решение ПМ Форсайт Бизнес для коммерческого сектора</a:t>
            </a:r>
            <a:endParaRPr sz="1100" b="0" i="0" u="none" strike="noStrike" cap="none" spc="30">
              <a:ln>
                <a:noFill/>
              </a:ln>
              <a:solidFill>
                <a:srgbClr val="1F3A73"/>
              </a:solidFill>
              <a:latin typeface="Arial"/>
              <a:cs typeface="Arial"/>
            </a:endParaRPr>
          </a:p>
        </p:txBody>
      </p:sp>
      <p:sp>
        <p:nvSpPr>
          <p:cNvPr id="313" name="Производительность  персонала">
            <a:extLst>
              <a:ext uri="{FF2B5EF4-FFF2-40B4-BE49-F238E27FC236}">
                <a16:creationId xmlns:a16="http://schemas.microsoft.com/office/drawing/2014/main" id="{98EFADE8-BF34-3887-CB9A-9DDEFCCFD773}"/>
              </a:ext>
            </a:extLst>
          </p:cNvPr>
          <p:cNvSpPr txBox="1"/>
          <p:nvPr/>
        </p:nvSpPr>
        <p:spPr bwMode="auto">
          <a:xfrm>
            <a:off x="6924431" y="2948158"/>
            <a:ext cx="1672128" cy="508340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457200" marR="0" lvl="1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Электронная цифровая подпись</a:t>
            </a:r>
            <a:endParaRPr sz="1100" b="0" i="0" u="none" strike="noStrike" cap="none" spc="30">
              <a:ln>
                <a:noFill/>
              </a:ln>
              <a:solidFill>
                <a:srgbClr val="4350AD"/>
              </a:solidFill>
              <a:latin typeface="Arial"/>
              <a:cs typeface="Arial"/>
            </a:endParaRPr>
          </a:p>
        </p:txBody>
      </p:sp>
      <p:sp>
        <p:nvSpPr>
          <p:cNvPr id="315" name="Интегрированная  цифровая среда для  взаимодействия и расчетов">
            <a:extLst>
              <a:ext uri="{FF2B5EF4-FFF2-40B4-BE49-F238E27FC236}">
                <a16:creationId xmlns:a16="http://schemas.microsoft.com/office/drawing/2014/main" id="{3C22B7DF-9D7E-7183-EBCD-E51D7C1F202C}"/>
              </a:ext>
            </a:extLst>
          </p:cNvPr>
          <p:cNvSpPr txBox="1"/>
          <p:nvPr/>
        </p:nvSpPr>
        <p:spPr bwMode="auto">
          <a:xfrm>
            <a:off x="6201949" y="1075033"/>
            <a:ext cx="2372410" cy="660690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0" marR="0" lvl="0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Соответствие метод. рекомендациям по организации проектной деятельности </a:t>
            </a:r>
            <a:r>
              <a:rPr lang="en-US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/>
            </a:r>
            <a:br>
              <a:rPr lang="en-US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в органах власти</a:t>
            </a:r>
            <a:endParaRPr sz="1100" b="0" i="0" u="none" strike="noStrike" cap="none" spc="3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0B25DB-5BC7-03D0-C951-D52AD47EED60}"/>
              </a:ext>
            </a:extLst>
          </p:cNvPr>
          <p:cNvSpPr/>
          <p:nvPr/>
        </p:nvSpPr>
        <p:spPr bwMode="auto">
          <a:xfrm>
            <a:off x="1807" y="3560287"/>
            <a:ext cx="498855" cy="260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2009</a:t>
            </a:r>
            <a:endParaRPr lang="ru-RU" sz="1100" b="1" i="0" u="none" strike="noStrike" cap="none" spc="0" dirty="0">
              <a:ln>
                <a:noFill/>
              </a:ln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5" name="Повышение уровня  промышленной  безопасности">
            <a:extLst>
              <a:ext uri="{FF2B5EF4-FFF2-40B4-BE49-F238E27FC236}">
                <a16:creationId xmlns:a16="http://schemas.microsoft.com/office/drawing/2014/main" id="{3D9345EB-A563-54BE-470A-94280EBED9A6}"/>
              </a:ext>
            </a:extLst>
          </p:cNvPr>
          <p:cNvSpPr txBox="1"/>
          <p:nvPr/>
        </p:nvSpPr>
        <p:spPr bwMode="auto">
          <a:xfrm>
            <a:off x="2690937" y="2959687"/>
            <a:ext cx="2662893" cy="355991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0" marR="0" lvl="0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>
                <a:ln>
                  <a:noFill/>
                </a:ln>
                <a:solidFill>
                  <a:srgbClr val="1F3A73"/>
                </a:solidFill>
                <a:latin typeface="Arial"/>
                <a:cs typeface="Arial"/>
              </a:rPr>
              <a:t>Отраслевое решение ПМ Форсайт Госуправление для органов власти</a:t>
            </a:r>
            <a:endParaRPr sz="1100" b="0" i="0" u="none" strike="noStrike" cap="none" spc="30">
              <a:ln>
                <a:noFill/>
              </a:ln>
              <a:solidFill>
                <a:srgbClr val="1F3A73"/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70ACB4-CB49-812F-0F55-4D0C6A0C5966}"/>
              </a:ext>
            </a:extLst>
          </p:cNvPr>
          <p:cNvSpPr/>
          <p:nvPr/>
        </p:nvSpPr>
        <p:spPr bwMode="auto">
          <a:xfrm>
            <a:off x="4548514" y="1841723"/>
            <a:ext cx="20777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Облачная версия</a:t>
            </a:r>
            <a:endParaRPr lang="ru-RU"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1" name="Рисунок 10" descr="Ракета">
            <a:extLst>
              <a:ext uri="{FF2B5EF4-FFF2-40B4-BE49-F238E27FC236}">
                <a16:creationId xmlns:a16="http://schemas.microsoft.com/office/drawing/2014/main" id="{B1823754-947F-6D07-0970-CF4AF0BA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880042">
            <a:off x="11475054" y="2487048"/>
            <a:ext cx="554493" cy="554493"/>
          </a:xfrm>
          <a:prstGeom prst="rect">
            <a:avLst/>
          </a:prstGeom>
        </p:spPr>
      </p:pic>
      <p:pic>
        <p:nvPicPr>
          <p:cNvPr id="15" name="Рисунок 14" descr="Флаг">
            <a:extLst>
              <a:ext uri="{FF2B5EF4-FFF2-40B4-BE49-F238E27FC236}">
                <a16:creationId xmlns:a16="http://schemas.microsoft.com/office/drawing/2014/main" id="{AE331D7D-4E67-21AC-0953-1AECCB22F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5106" y="4207175"/>
            <a:ext cx="426416" cy="426416"/>
          </a:xfrm>
          <a:prstGeom prst="rect">
            <a:avLst/>
          </a:prstGeom>
        </p:spPr>
      </p:pic>
      <p:sp>
        <p:nvSpPr>
          <p:cNvPr id="83" name="Эффективность  ремонтов">
            <a:extLst>
              <a:ext uri="{FF2B5EF4-FFF2-40B4-BE49-F238E27FC236}">
                <a16:creationId xmlns:a16="http://schemas.microsoft.com/office/drawing/2014/main" id="{1AFC8BFE-F730-7445-45AF-C4E9E924D5BD}"/>
              </a:ext>
            </a:extLst>
          </p:cNvPr>
          <p:cNvSpPr txBox="1"/>
          <p:nvPr/>
        </p:nvSpPr>
        <p:spPr bwMode="auto">
          <a:xfrm>
            <a:off x="8537754" y="4772679"/>
            <a:ext cx="2053569" cy="325534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457200" marR="0" lvl="1" indent="0" algn="l" defTabSz="1219113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Расширенный конструктор отчетов</a:t>
            </a:r>
            <a:endParaRPr sz="1100" b="0" i="0" u="none" strike="noStrike" cap="none" spc="3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2" name="Повышение уровня  промышленной  безопасности">
            <a:extLst>
              <a:ext uri="{FF2B5EF4-FFF2-40B4-BE49-F238E27FC236}">
                <a16:creationId xmlns:a16="http://schemas.microsoft.com/office/drawing/2014/main" id="{911D4A18-A783-A6FA-6563-5E29B7D3D784}"/>
              </a:ext>
            </a:extLst>
          </p:cNvPr>
          <p:cNvSpPr txBox="1"/>
          <p:nvPr/>
        </p:nvSpPr>
        <p:spPr bwMode="auto">
          <a:xfrm>
            <a:off x="2062711" y="3524074"/>
            <a:ext cx="2334933" cy="355991"/>
          </a:xfrm>
          <a:prstGeom prst="rect">
            <a:avLst/>
          </a:prstGeom>
          <a:ln w="12700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0" marR="0" lvl="0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 sz="3000" spc="59">
                <a:solidFill>
                  <a:srgbClr val="FFFFFF"/>
                </a:solidFill>
                <a:latin typeface="Akrobat"/>
                <a:ea typeface="Akrobat"/>
                <a:cs typeface="Akrobat"/>
              </a:defRPr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ИСУП  для подготовки и проведения Олимпиады, </a:t>
            </a:r>
            <a:endParaRPr sz="1100" b="0" i="0" u="none" strike="noStrike" cap="none" spc="3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476B40-04BD-33C9-5EB1-4278D1E3B067}"/>
              </a:ext>
            </a:extLst>
          </p:cNvPr>
          <p:cNvSpPr/>
          <p:nvPr/>
        </p:nvSpPr>
        <p:spPr bwMode="auto">
          <a:xfrm>
            <a:off x="5188910" y="4183655"/>
            <a:ext cx="21164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Новая платформа .net core 3.1 позволяет  работать </a:t>
            </a:r>
            <a:r>
              <a:rPr lang="en-US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</a:b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и под Windows, и под Linux</a:t>
            </a:r>
            <a:endParaRPr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085BA5-8443-C30C-9FBE-9A858365FBD2}"/>
              </a:ext>
            </a:extLst>
          </p:cNvPr>
          <p:cNvSpPr/>
          <p:nvPr/>
        </p:nvSpPr>
        <p:spPr bwMode="auto">
          <a:xfrm>
            <a:off x="3094355" y="5492348"/>
            <a:ext cx="19747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Интеграция с ГИИС «Электронный бюджет»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0920B11-E2B1-2DC5-F7F3-8AD8EBA8E1EB}"/>
              </a:ext>
            </a:extLst>
          </p:cNvPr>
          <p:cNvSpPr/>
          <p:nvPr/>
        </p:nvSpPr>
        <p:spPr bwMode="auto">
          <a:xfrm>
            <a:off x="2187557" y="6009497"/>
            <a:ext cx="17657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Кроссплатформенное мобильное приложение</a:t>
            </a:r>
            <a:endParaRPr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85F761-2413-3DB4-0E79-8525CD8E6021}"/>
              </a:ext>
            </a:extLst>
          </p:cNvPr>
          <p:cNvSpPr/>
          <p:nvPr/>
        </p:nvSpPr>
        <p:spPr bwMode="auto">
          <a:xfrm>
            <a:off x="926435" y="5840548"/>
            <a:ext cx="498855" cy="260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Arial"/>
                <a:ea typeface="+mn-ea"/>
                <a:cs typeface="Times New Roman"/>
              </a:rPr>
              <a:t>2020</a:t>
            </a:r>
            <a:endParaRPr/>
          </a:p>
        </p:txBody>
      </p:sp>
      <p:sp>
        <p:nvSpPr>
          <p:cNvPr id="79" name="Линия">
            <a:extLst>
              <a:ext uri="{FF2B5EF4-FFF2-40B4-BE49-F238E27FC236}">
                <a16:creationId xmlns:a16="http://schemas.microsoft.com/office/drawing/2014/main" id="{0D72687A-A4F0-DF5F-9551-D8DD4F048604}"/>
              </a:ext>
            </a:extLst>
          </p:cNvPr>
          <p:cNvSpPr/>
          <p:nvPr/>
        </p:nvSpPr>
        <p:spPr bwMode="auto">
          <a:xfrm flipV="1">
            <a:off x="-142075" y="128337"/>
            <a:ext cx="7040180" cy="4110507"/>
          </a:xfrm>
          <a:prstGeom prst="line">
            <a:avLst/>
          </a:prstGeom>
          <a:ln w="19050">
            <a:solidFill>
              <a:schemeClr val="bg1"/>
            </a:solidFill>
            <a:prstDash val="sysDot"/>
            <a:miter lim="400000"/>
            <a:headEnd type="none" w="med" len="med"/>
            <a:tailEnd type="arrow" w="med" len="med"/>
          </a:ln>
        </p:spPr>
        <p:txBody>
          <a:bodyPr lIns="25398" tIns="25398" rIns="25398" bIns="25398" anchor="ctr"/>
          <a:lstStyle/>
          <a:p>
            <a:pPr marL="0" marR="0" lvl="0" indent="0" algn="l" defTabSz="1219113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24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Эмблема, талисман, плакат Олимпийских Игр в Сочи 2014. Olympteka.ru.  Olympteka.ru">
            <a:extLst>
              <a:ext uri="{FF2B5EF4-FFF2-40B4-BE49-F238E27FC236}">
                <a16:creationId xmlns:a16="http://schemas.microsoft.com/office/drawing/2014/main" id="{457AA504-90F9-A33B-6F13-D1ADFF80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334587" y="3560287"/>
            <a:ext cx="672653" cy="343052"/>
          </a:xfrm>
          <a:prstGeom prst="rect">
            <a:avLst/>
          </a:prstGeom>
          <a:noFill/>
        </p:spPr>
      </p:pic>
      <p:pic>
        <p:nvPicPr>
          <p:cNvPr id="1046" name="Picture 22" descr="Linux PNG логотип скачать бесплатно">
            <a:extLst>
              <a:ext uri="{FF2B5EF4-FFF2-40B4-BE49-F238E27FC236}">
                <a16:creationId xmlns:a16="http://schemas.microsoft.com/office/drawing/2014/main" id="{42960546-C08C-1512-FED8-B680DAB6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893976" y="4237805"/>
            <a:ext cx="321824" cy="361600"/>
          </a:xfrm>
          <a:prstGeom prst="rect">
            <a:avLst/>
          </a:prstGeom>
          <a:noFill/>
        </p:spPr>
      </p:pic>
      <p:pic>
        <p:nvPicPr>
          <p:cNvPr id="1048" name="Picture 24" descr="Пресс-служба :: Министерство цифрового развития, связи и массовых  коммуникаций Российской Федерации">
            <a:extLst>
              <a:ext uri="{FF2B5EF4-FFF2-40B4-BE49-F238E27FC236}">
                <a16:creationId xmlns:a16="http://schemas.microsoft.com/office/drawing/2014/main" id="{EFC3DA25-2073-CEC1-3333-4E93F688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264898" y="2251552"/>
            <a:ext cx="1529056" cy="456168"/>
          </a:xfrm>
          <a:prstGeom prst="rect">
            <a:avLst/>
          </a:prstGeom>
          <a:noFill/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48A90BA-A5DF-DCC8-EA46-99449BF6507D}"/>
              </a:ext>
            </a:extLst>
          </p:cNvPr>
          <p:cNvGrpSpPr/>
          <p:nvPr/>
        </p:nvGrpSpPr>
        <p:grpSpPr bwMode="auto">
          <a:xfrm>
            <a:off x="1731921" y="6116291"/>
            <a:ext cx="455854" cy="260393"/>
            <a:chOff x="1676400" y="1607433"/>
            <a:chExt cx="7573431" cy="4326100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BC6F399A-5382-4A50-F65C-5F6F5F4E38B5}"/>
                </a:ext>
              </a:extLst>
            </p:cNvPr>
            <p:cNvGrpSpPr/>
            <p:nvPr/>
          </p:nvGrpSpPr>
          <p:grpSpPr bwMode="auto">
            <a:xfrm>
              <a:off x="2895600" y="1607433"/>
              <a:ext cx="6354231" cy="3764667"/>
              <a:chOff x="3200481" y="1790697"/>
              <a:chExt cx="6049350" cy="3581403"/>
            </a:xfrm>
          </p:grpSpPr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E068A904-C7CA-EE1B-35A4-BF35B9D6C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 bwMode="auto">
              <a:xfrm rot="16199999">
                <a:off x="4409055" y="582123"/>
                <a:ext cx="3581403" cy="5998552"/>
              </a:xfrm>
              <a:prstGeom prst="rect">
                <a:avLst/>
              </a:prstGeom>
            </p:spPr>
          </p:pic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29B7B7DC-FACC-BA04-FD19-4044674FBA87}"/>
                  </a:ext>
                </a:extLst>
              </p:cNvPr>
              <p:cNvGrpSpPr/>
              <p:nvPr/>
            </p:nvGrpSpPr>
            <p:grpSpPr bwMode="auto">
              <a:xfrm>
                <a:off x="3275805" y="1790698"/>
                <a:ext cx="5974026" cy="3581401"/>
                <a:chOff x="3627174" y="1904996"/>
                <a:chExt cx="5974026" cy="3581401"/>
              </a:xfrm>
            </p:grpSpPr>
            <p:pic>
              <p:nvPicPr>
                <p:cNvPr id="95" name="Рисунок 94">
                  <a:extLst>
                    <a:ext uri="{FF2B5EF4-FFF2-40B4-BE49-F238E27FC236}">
                      <a16:creationId xmlns:a16="http://schemas.microsoft.com/office/drawing/2014/main" id="{1A316552-BFEB-6F02-18BB-5D61BF3217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/>
              </p:blipFill>
              <p:spPr bwMode="auto">
                <a:xfrm>
                  <a:off x="3963385" y="2206659"/>
                  <a:ext cx="5217024" cy="30257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6D5960D6-4408-2782-185D-EA7D011C0A22}"/>
                </a:ext>
              </a:extLst>
            </p:cNvPr>
            <p:cNvGrpSpPr/>
            <p:nvPr/>
          </p:nvGrpSpPr>
          <p:grpSpPr bwMode="auto">
            <a:xfrm>
              <a:off x="1676400" y="3886200"/>
              <a:ext cx="4070656" cy="2047333"/>
              <a:chOff x="863011" y="3893628"/>
              <a:chExt cx="3842056" cy="1772351"/>
            </a:xfrm>
          </p:grpSpPr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67EAD2B-B0D6-071D-6C3C-AB1F27865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26922" t="20056" r="55667" b="21055"/>
              <a:stretch/>
            </p:blipFill>
            <p:spPr bwMode="auto">
              <a:xfrm rot="16199999">
                <a:off x="1897863" y="2858776"/>
                <a:ext cx="1772351" cy="3842056"/>
              </a:xfrm>
              <a:prstGeom prst="rect">
                <a:avLst/>
              </a:prstGeom>
              <a:effectLst/>
            </p:spPr>
          </p:pic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506D82BB-032A-12A9-FC66-DE610C64E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1610" r="2144"/>
              <a:stretch/>
            </p:blipFill>
            <p:spPr bwMode="auto">
              <a:xfrm>
                <a:off x="1222615" y="4091524"/>
                <a:ext cx="3295954" cy="1420277"/>
              </a:xfrm>
              <a:prstGeom prst="rect">
                <a:avLst/>
              </a:prstGeom>
            </p:spPr>
          </p:pic>
        </p:grpSp>
      </p:grp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F2D03DE-F8E8-AB59-03C2-BC1B34B01C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16360" y="56424"/>
            <a:ext cx="11973833" cy="6758610"/>
          </a:xfrm>
          <a:prstGeom prst="line">
            <a:avLst/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bject 2">
            <a:extLst>
              <a:ext uri="{FF2B5EF4-FFF2-40B4-BE49-F238E27FC236}">
                <a16:creationId xmlns:a16="http://schemas.microsoft.com/office/drawing/2014/main" id="{8632094E-D25E-113C-F2FC-7B0975B1F9F8}"/>
              </a:ext>
            </a:extLst>
          </p:cNvPr>
          <p:cNvSpPr/>
          <p:nvPr/>
        </p:nvSpPr>
        <p:spPr bwMode="auto">
          <a:xfrm>
            <a:off x="4714720" y="4134922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50A8B1BE-FE2F-7D8A-CE38-D45E5997A1D6}"/>
              </a:ext>
            </a:extLst>
          </p:cNvPr>
          <p:cNvCxnSpPr>
            <a:cxnSpLocks/>
            <a:stCxn id="122" idx="0"/>
          </p:cNvCxnSpPr>
          <p:nvPr/>
        </p:nvCxnSpPr>
        <p:spPr bwMode="auto">
          <a:xfrm flipV="1">
            <a:off x="5568958" y="2870202"/>
            <a:ext cx="5988042" cy="3618466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id="{B0DB63E2-4916-3234-2DC9-E33010471289}"/>
              </a:ext>
            </a:extLst>
          </p:cNvPr>
          <p:cNvSpPr/>
          <p:nvPr/>
        </p:nvSpPr>
        <p:spPr bwMode="auto">
          <a:xfrm flipH="1">
            <a:off x="9196368" y="5209251"/>
            <a:ext cx="2849702" cy="1394201"/>
          </a:xfrm>
          <a:prstGeom prst="wedgeRectCallout">
            <a:avLst>
              <a:gd name="adj1" fmla="val 49460"/>
              <a:gd name="adj2" fmla="val 28820"/>
            </a:avLst>
          </a:prstGeom>
          <a:noFill/>
          <a:ln w="9525">
            <a:solidFill>
              <a:srgbClr val="4350A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800" b="0" i="0" u="none" strike="noStrike" cap="none" spc="0" dirty="0">
              <a:ln>
                <a:noFill/>
              </a:ln>
              <a:solidFill>
                <a:srgbClr val="1F3A73"/>
              </a:solidFill>
              <a:latin typeface="Arial"/>
              <a:ea typeface="+mn-ea"/>
              <a:cs typeface="+mn-cs"/>
            </a:endParaRPr>
          </a:p>
          <a:p>
            <a:pPr marL="87313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b="0" i="0" u="none" strike="noStrike" cap="none" spc="0" dirty="0">
              <a:ln>
                <a:noFill/>
              </a:ln>
              <a:solidFill>
                <a:srgbClr val="1F3A73"/>
              </a:solidFill>
              <a:latin typeface="Arial"/>
              <a:ea typeface="+mn-ea"/>
              <a:cs typeface="+mn-cs"/>
            </a:endParaRPr>
          </a:p>
          <a:p>
            <a:pPr marL="87313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b="0" i="0" u="none" strike="noStrike" cap="none" spc="0" dirty="0">
              <a:ln>
                <a:noFill/>
              </a:ln>
              <a:solidFill>
                <a:srgbClr val="1F3A73"/>
              </a:solidFill>
              <a:latin typeface="Arial"/>
              <a:ea typeface="+mn-ea"/>
              <a:cs typeface="+mn-cs"/>
            </a:endParaRPr>
          </a:p>
          <a:p>
            <a:pPr marL="87313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С 2009 года вышло </a:t>
            </a:r>
            <a:r>
              <a:rPr lang="en-US" sz="900" b="1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&gt;</a:t>
            </a: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 </a:t>
            </a:r>
            <a:r>
              <a:rPr lang="ru-RU" sz="1600" b="1" i="0" u="none" strike="noStrike" cap="none" spc="0" dirty="0" smtClean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154</a:t>
            </a:r>
            <a:r>
              <a:rPr lang="ru-RU" sz="900" b="0" i="0" u="none" strike="noStrike" cap="none" spc="0" dirty="0" smtClean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 обновления</a:t>
            </a:r>
            <a:r>
              <a:rPr lang="en-US" sz="900" b="0" i="0" u="none" strike="noStrike" cap="none" spc="0" dirty="0" smtClean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 </a:t>
            </a: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платформы. В среднем  в течение года выходит </a:t>
            </a:r>
            <a:r>
              <a:rPr lang="en-US" sz="900" b="1" dirty="0">
                <a:solidFill>
                  <a:srgbClr val="1F3A73"/>
                </a:solidFill>
                <a:latin typeface="Arial"/>
              </a:rPr>
              <a:t>&gt;</a:t>
            </a:r>
            <a:r>
              <a:rPr lang="en-US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ru-RU" sz="1600" b="1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75</a:t>
            </a: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существенных доработок </a:t>
            </a:r>
            <a:endParaRPr dirty="0"/>
          </a:p>
          <a:p>
            <a:pPr marL="87313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по улучшению функциональности</a:t>
            </a:r>
            <a:r>
              <a:rPr lang="en-US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 </a:t>
            </a: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системы  </a:t>
            </a:r>
            <a:endParaRPr dirty="0"/>
          </a:p>
          <a:p>
            <a:pPr marL="87313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для удобства работы всех участников проектной деятельности – от руководителей высшего звена до исполнителей.</a:t>
            </a:r>
            <a:endParaRPr lang="en-US" sz="900" b="0" i="0" u="none" strike="noStrike" cap="none" spc="0" dirty="0">
              <a:ln>
                <a:noFill/>
              </a:ln>
              <a:solidFill>
                <a:srgbClr val="1F3A73"/>
              </a:solidFill>
              <a:latin typeface="Arial"/>
              <a:ea typeface="+mn-ea"/>
              <a:cs typeface="+mn-cs"/>
            </a:endParaRPr>
          </a:p>
          <a:p>
            <a:pPr marL="87313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b="0" i="0" u="none" strike="noStrike" cap="none" spc="0" dirty="0">
              <a:ln>
                <a:noFill/>
              </a:ln>
              <a:solidFill>
                <a:srgbClr val="1F3A73"/>
              </a:solidFill>
              <a:latin typeface="Arial"/>
              <a:ea typeface="+mn-ea"/>
              <a:cs typeface="+mn-cs"/>
            </a:endParaRPr>
          </a:p>
          <a:p>
            <a:pPr marL="87313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00" b="0" i="0" u="none" strike="noStrike" cap="none" spc="0" dirty="0">
              <a:ln>
                <a:noFill/>
              </a:ln>
              <a:solidFill>
                <a:srgbClr val="1F3A73"/>
              </a:solidFill>
              <a:latin typeface="Arial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800" b="0" i="0" u="none" strike="noStrike" cap="none" spc="0" dirty="0">
              <a:ln>
                <a:noFill/>
              </a:ln>
              <a:solidFill>
                <a:srgbClr val="1F3A73"/>
              </a:solidFill>
              <a:latin typeface="Arial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800" b="0" i="0" u="none" strike="noStrike" cap="none" spc="0" dirty="0">
                <a:ln>
                  <a:noFill/>
                </a:ln>
                <a:solidFill>
                  <a:srgbClr val="1F3A73"/>
                </a:solidFill>
                <a:latin typeface="Arial"/>
                <a:ea typeface="+mn-ea"/>
                <a:cs typeface="+mn-cs"/>
              </a:rPr>
              <a:t> 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E39E4E1-1776-48E0-DCD0-6AF6D78CE26E}"/>
              </a:ext>
            </a:extLst>
          </p:cNvPr>
          <p:cNvSpPr/>
          <p:nvPr/>
        </p:nvSpPr>
        <p:spPr bwMode="auto">
          <a:xfrm>
            <a:off x="3507858" y="4846830"/>
            <a:ext cx="23001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Преднастроенные облачные решения для государственных и коммерческих организаций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704CA9-CAFE-54E6-DFCD-A2DBD68E0780}"/>
              </a:ext>
            </a:extLst>
          </p:cNvPr>
          <p:cNvSpPr/>
          <p:nvPr/>
        </p:nvSpPr>
        <p:spPr bwMode="auto">
          <a:xfrm>
            <a:off x="11165397" y="632202"/>
            <a:ext cx="92163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Новое производительное ядро </a:t>
            </a:r>
            <a:r>
              <a:rPr lang="ru-RU" sz="1100" b="0" i="0" u="none" strike="noStrike" cap="none" spc="3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Angular</a:t>
            </a:r>
            <a:endParaRPr dirty="0"/>
          </a:p>
        </p:txBody>
      </p:sp>
      <p:sp>
        <p:nvSpPr>
          <p:cNvPr id="74" name="object 2">
            <a:extLst>
              <a:ext uri="{FF2B5EF4-FFF2-40B4-BE49-F238E27FC236}">
                <a16:creationId xmlns:a16="http://schemas.microsoft.com/office/drawing/2014/main" id="{6781EA3E-C7B0-87BC-6AB7-77E70919FC03}"/>
              </a:ext>
            </a:extLst>
          </p:cNvPr>
          <p:cNvSpPr/>
          <p:nvPr/>
        </p:nvSpPr>
        <p:spPr bwMode="auto">
          <a:xfrm>
            <a:off x="6037588" y="3410413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27AE775B-356F-29BB-A509-8466779884ED}"/>
              </a:ext>
            </a:extLst>
          </p:cNvPr>
          <p:cNvSpPr/>
          <p:nvPr/>
        </p:nvSpPr>
        <p:spPr bwMode="auto">
          <a:xfrm>
            <a:off x="7056349" y="2837181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6" name="object 2">
            <a:extLst>
              <a:ext uri="{FF2B5EF4-FFF2-40B4-BE49-F238E27FC236}">
                <a16:creationId xmlns:a16="http://schemas.microsoft.com/office/drawing/2014/main" id="{D0E6E326-2A8B-812D-B635-C63095C364EE}"/>
              </a:ext>
            </a:extLst>
          </p:cNvPr>
          <p:cNvSpPr/>
          <p:nvPr/>
        </p:nvSpPr>
        <p:spPr bwMode="auto">
          <a:xfrm>
            <a:off x="5866141" y="6197927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8" name="object 2">
            <a:extLst>
              <a:ext uri="{FF2B5EF4-FFF2-40B4-BE49-F238E27FC236}">
                <a16:creationId xmlns:a16="http://schemas.microsoft.com/office/drawing/2014/main" id="{DC9E1746-C232-7FDB-40EB-D0493D96B114}"/>
              </a:ext>
            </a:extLst>
          </p:cNvPr>
          <p:cNvSpPr/>
          <p:nvPr/>
        </p:nvSpPr>
        <p:spPr bwMode="auto">
          <a:xfrm>
            <a:off x="8564793" y="4585430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7EB8C926-9983-1ADB-5672-E64C6225CD5F}"/>
              </a:ext>
            </a:extLst>
          </p:cNvPr>
          <p:cNvSpPr/>
          <p:nvPr/>
        </p:nvSpPr>
        <p:spPr bwMode="auto">
          <a:xfrm>
            <a:off x="5482113" y="5859393"/>
            <a:ext cx="498855" cy="260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 spc="0" dirty="0">
                <a:ln>
                  <a:noFill/>
                </a:ln>
                <a:solidFill>
                  <a:srgbClr val="C00000"/>
                </a:solidFill>
                <a:latin typeface="Arial"/>
                <a:ea typeface="+mn-ea"/>
                <a:cs typeface="Times New Roman"/>
              </a:rPr>
              <a:t>2022</a:t>
            </a:r>
            <a:endParaRPr dirty="0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34C767E4-C6C9-BBF9-64FF-62D4B25D3A9F}"/>
              </a:ext>
            </a:extLst>
          </p:cNvPr>
          <p:cNvSpPr/>
          <p:nvPr/>
        </p:nvSpPr>
        <p:spPr bwMode="auto">
          <a:xfrm>
            <a:off x="10219164" y="505052"/>
            <a:ext cx="498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 spc="0" dirty="0" smtClean="0">
                <a:ln>
                  <a:noFill/>
                </a:ln>
                <a:solidFill>
                  <a:srgbClr val="C00000"/>
                </a:solidFill>
                <a:latin typeface="Arial"/>
                <a:ea typeface="+mn-ea"/>
                <a:cs typeface="Times New Roman"/>
              </a:rPr>
              <a:t>2021</a:t>
            </a:r>
            <a:endParaRPr dirty="0"/>
          </a:p>
        </p:txBody>
      </p:sp>
      <p:sp>
        <p:nvSpPr>
          <p:cNvPr id="109" name="object 2">
            <a:extLst>
              <a:ext uri="{FF2B5EF4-FFF2-40B4-BE49-F238E27FC236}">
                <a16:creationId xmlns:a16="http://schemas.microsoft.com/office/drawing/2014/main" id="{067892BD-EF6D-C9FC-A31B-3086933B304E}"/>
              </a:ext>
            </a:extLst>
          </p:cNvPr>
          <p:cNvSpPr/>
          <p:nvPr/>
        </p:nvSpPr>
        <p:spPr bwMode="auto">
          <a:xfrm>
            <a:off x="2318907" y="5542934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0" name="object 2">
            <a:extLst>
              <a:ext uri="{FF2B5EF4-FFF2-40B4-BE49-F238E27FC236}">
                <a16:creationId xmlns:a16="http://schemas.microsoft.com/office/drawing/2014/main" id="{F0E79434-4362-BBC8-D5CC-D74E09A793A6}"/>
              </a:ext>
            </a:extLst>
          </p:cNvPr>
          <p:cNvSpPr/>
          <p:nvPr/>
        </p:nvSpPr>
        <p:spPr bwMode="auto">
          <a:xfrm>
            <a:off x="3382925" y="4894706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2316F76-655C-4390-A0A3-6034CA01AC88}"/>
              </a:ext>
            </a:extLst>
          </p:cNvPr>
          <p:cNvSpPr/>
          <p:nvPr/>
        </p:nvSpPr>
        <p:spPr bwMode="auto">
          <a:xfrm>
            <a:off x="6608577" y="6103947"/>
            <a:ext cx="23084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Переключение световых тем </a:t>
            </a:r>
            <a:endParaRPr lang="en-US" sz="1100" b="0" i="0" u="none" strike="noStrike" cap="none" spc="3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в дизайне интерфейса</a:t>
            </a:r>
            <a:endParaRPr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622B1D0-EC3B-0A7E-86B8-75619DE30CB3}"/>
              </a:ext>
            </a:extLst>
          </p:cNvPr>
          <p:cNvSpPr/>
          <p:nvPr/>
        </p:nvSpPr>
        <p:spPr bwMode="auto">
          <a:xfrm>
            <a:off x="9783721" y="3936926"/>
            <a:ext cx="13589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Расширение возможностей 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spc="3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управления ресурсами</a:t>
            </a:r>
            <a:endParaRPr lang="ru-RU" sz="1100" b="0" i="0" u="none" strike="noStrike" cap="none" spc="3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" name="object 2">
            <a:extLst>
              <a:ext uri="{FF2B5EF4-FFF2-40B4-BE49-F238E27FC236}">
                <a16:creationId xmlns:a16="http://schemas.microsoft.com/office/drawing/2014/main" id="{9328473B-5DED-BCA4-2E56-D9536C9F7FDB}"/>
              </a:ext>
            </a:extLst>
          </p:cNvPr>
          <p:cNvSpPr/>
          <p:nvPr/>
        </p:nvSpPr>
        <p:spPr bwMode="auto">
          <a:xfrm>
            <a:off x="10662162" y="778902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3AB786D8-46BA-5577-3A9F-703D05CE12EB}"/>
              </a:ext>
            </a:extLst>
          </p:cNvPr>
          <p:cNvSpPr/>
          <p:nvPr/>
        </p:nvSpPr>
        <p:spPr bwMode="auto">
          <a:xfrm>
            <a:off x="9759682" y="1413769"/>
            <a:ext cx="14525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Инструменты для повышения удобства</a:t>
            </a:r>
            <a:r>
              <a:rPr lang="en-US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 </a:t>
            </a: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работы пользователей</a:t>
            </a:r>
            <a:endParaRPr dirty="0"/>
          </a:p>
        </p:txBody>
      </p:sp>
      <p:sp>
        <p:nvSpPr>
          <p:cNvPr id="80" name="object 2">
            <a:extLst>
              <a:ext uri="{FF2B5EF4-FFF2-40B4-BE49-F238E27FC236}">
                <a16:creationId xmlns:a16="http://schemas.microsoft.com/office/drawing/2014/main" id="{48FAF9EF-8F59-82EE-356D-BA873516D308}"/>
              </a:ext>
            </a:extLst>
          </p:cNvPr>
          <p:cNvSpPr/>
          <p:nvPr/>
        </p:nvSpPr>
        <p:spPr bwMode="auto">
          <a:xfrm>
            <a:off x="9589692" y="1395861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599AF7-5799-7E0E-7DDE-08EEA10ADC61}"/>
              </a:ext>
            </a:extLst>
          </p:cNvPr>
          <p:cNvSpPr/>
          <p:nvPr/>
        </p:nvSpPr>
        <p:spPr bwMode="auto">
          <a:xfrm>
            <a:off x="7057154" y="315694"/>
            <a:ext cx="21218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ИСУП  для подготовки </a:t>
            </a:r>
            <a:r>
              <a:rPr lang="en-US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</a:br>
            <a:r>
              <a:rPr lang="ru-RU" sz="1100" b="0" i="0" u="none" strike="noStrike" cap="none" spc="3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и проведения Чемпионата мира по футболу</a:t>
            </a:r>
          </a:p>
        </p:txBody>
      </p:sp>
      <p:pic>
        <p:nvPicPr>
          <p:cNvPr id="17" name="Picture 2" descr="Чемпионат мира по футболу 2018 — Википедия">
            <a:extLst>
              <a:ext uri="{FF2B5EF4-FFF2-40B4-BE49-F238E27FC236}">
                <a16:creationId xmlns:a16="http://schemas.microsoft.com/office/drawing/2014/main" id="{E249C7F1-25E8-4D6E-3009-7B322634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6688078" y="358794"/>
            <a:ext cx="381213" cy="420649"/>
          </a:xfrm>
          <a:prstGeom prst="rect">
            <a:avLst/>
          </a:prstGeom>
          <a:noFill/>
        </p:spPr>
      </p:pic>
      <p:sp>
        <p:nvSpPr>
          <p:cNvPr id="102" name="object 2">
            <a:extLst>
              <a:ext uri="{FF2B5EF4-FFF2-40B4-BE49-F238E27FC236}">
                <a16:creationId xmlns:a16="http://schemas.microsoft.com/office/drawing/2014/main" id="{0B05CBCD-C214-F17E-FAF0-5D0549CA18D7}"/>
              </a:ext>
            </a:extLst>
          </p:cNvPr>
          <p:cNvSpPr/>
          <p:nvPr/>
        </p:nvSpPr>
        <p:spPr bwMode="auto">
          <a:xfrm>
            <a:off x="2389834" y="2931105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2" name="object 2">
            <a:extLst>
              <a:ext uri="{FF2B5EF4-FFF2-40B4-BE49-F238E27FC236}">
                <a16:creationId xmlns:a16="http://schemas.microsoft.com/office/drawing/2014/main" id="{53546747-5942-E6D9-A772-2C8055CB44E5}"/>
              </a:ext>
            </a:extLst>
          </p:cNvPr>
          <p:cNvSpPr/>
          <p:nvPr/>
        </p:nvSpPr>
        <p:spPr bwMode="auto">
          <a:xfrm>
            <a:off x="4330011" y="1801660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3" name="object 2">
            <a:extLst>
              <a:ext uri="{FF2B5EF4-FFF2-40B4-BE49-F238E27FC236}">
                <a16:creationId xmlns:a16="http://schemas.microsoft.com/office/drawing/2014/main" id="{BFEC82CF-CCA9-9136-B03A-686346241B24}"/>
              </a:ext>
            </a:extLst>
          </p:cNvPr>
          <p:cNvSpPr/>
          <p:nvPr/>
        </p:nvSpPr>
        <p:spPr bwMode="auto">
          <a:xfrm>
            <a:off x="5523056" y="1089470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4" name="object 2">
            <a:extLst>
              <a:ext uri="{FF2B5EF4-FFF2-40B4-BE49-F238E27FC236}">
                <a16:creationId xmlns:a16="http://schemas.microsoft.com/office/drawing/2014/main" id="{2489F9BD-9C0F-436B-8955-E25AF1B7C1C2}"/>
              </a:ext>
            </a:extLst>
          </p:cNvPr>
          <p:cNvSpPr/>
          <p:nvPr/>
        </p:nvSpPr>
        <p:spPr bwMode="auto">
          <a:xfrm>
            <a:off x="8427713" y="2096433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5" name="object 2">
            <a:extLst>
              <a:ext uri="{FF2B5EF4-FFF2-40B4-BE49-F238E27FC236}">
                <a16:creationId xmlns:a16="http://schemas.microsoft.com/office/drawing/2014/main" id="{85DE884B-2E14-0800-BD8E-325363C2BA09}"/>
              </a:ext>
            </a:extLst>
          </p:cNvPr>
          <p:cNvSpPr/>
          <p:nvPr/>
        </p:nvSpPr>
        <p:spPr bwMode="auto">
          <a:xfrm>
            <a:off x="1419098" y="6041644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6" name="object 2">
            <a:extLst>
              <a:ext uri="{FF2B5EF4-FFF2-40B4-BE49-F238E27FC236}">
                <a16:creationId xmlns:a16="http://schemas.microsoft.com/office/drawing/2014/main" id="{D81F463C-9D00-A408-5E1B-D22E00E2C39A}"/>
              </a:ext>
            </a:extLst>
          </p:cNvPr>
          <p:cNvSpPr/>
          <p:nvPr/>
        </p:nvSpPr>
        <p:spPr bwMode="auto">
          <a:xfrm>
            <a:off x="10806729" y="3197338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124" name="Picture 4" descr="Экосистема «Открытый регион» на примере ГИИС «Электронный бюджет», Х">
            <a:extLst>
              <a:ext uri="{FF2B5EF4-FFF2-40B4-BE49-F238E27FC236}">
                <a16:creationId xmlns:a16="http://schemas.microsoft.com/office/drawing/2014/main" id="{E1C81C94-0A11-D454-E6A7-1433BBAF0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l="10312" t="5473"/>
          <a:stretch/>
        </p:blipFill>
        <p:spPr bwMode="auto">
          <a:xfrm>
            <a:off x="2513293" y="5499942"/>
            <a:ext cx="604655" cy="352124"/>
          </a:xfrm>
          <a:prstGeom prst="rect">
            <a:avLst/>
          </a:prstGeom>
          <a:noFill/>
        </p:spPr>
      </p:pic>
      <p:pic>
        <p:nvPicPr>
          <p:cNvPr id="5126" name="Picture 6" descr="Правительство Российской Федерации — Википедия">
            <a:extLst>
              <a:ext uri="{FF2B5EF4-FFF2-40B4-BE49-F238E27FC236}">
                <a16:creationId xmlns:a16="http://schemas.microsoft.com/office/drawing/2014/main" id="{1BB9F269-40DD-4898-DF83-F3FCCFA3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5734248" y="1089470"/>
            <a:ext cx="394209" cy="349488"/>
          </a:xfrm>
          <a:prstGeom prst="rect">
            <a:avLst/>
          </a:prstGeom>
          <a:noFill/>
        </p:spPr>
      </p:pic>
      <p:pic>
        <p:nvPicPr>
          <p:cNvPr id="5128" name="Picture 8" descr="Электронная цифровая подпись - виды, как получить">
            <a:extLst>
              <a:ext uri="{FF2B5EF4-FFF2-40B4-BE49-F238E27FC236}">
                <a16:creationId xmlns:a16="http://schemas.microsoft.com/office/drawing/2014/main" id="{D03947AF-D9BB-3D62-A0F1-CD080B69C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 rot="2764199">
            <a:off x="7280492" y="2607918"/>
            <a:ext cx="669898" cy="460488"/>
          </a:xfrm>
          <a:prstGeom prst="rect">
            <a:avLst/>
          </a:prstGeom>
          <a:noFill/>
        </p:spPr>
      </p:pic>
      <p:pic>
        <p:nvPicPr>
          <p:cNvPr id="5130" name="Picture 10" descr="Angular (фреймворк) — Википедия">
            <a:extLst>
              <a:ext uri="{FF2B5EF4-FFF2-40B4-BE49-F238E27FC236}">
                <a16:creationId xmlns:a16="http://schemas.microsoft.com/office/drawing/2014/main" id="{8561B0CB-ABFA-0E87-ACD0-5CA418E1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0836374" y="664684"/>
            <a:ext cx="347872" cy="347872"/>
          </a:xfrm>
          <a:prstGeom prst="rect">
            <a:avLst/>
          </a:prstGeom>
          <a:noFill/>
        </p:spPr>
      </p:pic>
      <p:sp>
        <p:nvSpPr>
          <p:cNvPr id="118" name="object 2">
            <a:extLst>
              <a:ext uri="{FF2B5EF4-FFF2-40B4-BE49-F238E27FC236}">
                <a16:creationId xmlns:a16="http://schemas.microsoft.com/office/drawing/2014/main" id="{700F9FA9-0B0E-8952-EF52-FEF946308085}"/>
              </a:ext>
            </a:extLst>
          </p:cNvPr>
          <p:cNvSpPr/>
          <p:nvPr/>
        </p:nvSpPr>
        <p:spPr bwMode="auto">
          <a:xfrm>
            <a:off x="9692339" y="3881868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144" name="Picture 24" descr="How to Convert PDF to Word and Excel Format">
            <a:extLst>
              <a:ext uri="{FF2B5EF4-FFF2-40B4-BE49-F238E27FC236}">
                <a16:creationId xmlns:a16="http://schemas.microsoft.com/office/drawing/2014/main" id="{66E9A04F-E5C8-158A-0B81-4973E620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 l="2153" t="9476" b="8555"/>
          <a:stretch/>
        </p:blipFill>
        <p:spPr bwMode="auto">
          <a:xfrm>
            <a:off x="8397907" y="4863205"/>
            <a:ext cx="492663" cy="229600"/>
          </a:xfrm>
          <a:prstGeom prst="rect">
            <a:avLst/>
          </a:prstGeom>
          <a:noFill/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9D8AC40-C311-DBA5-006A-73589EF66C86}"/>
              </a:ext>
            </a:extLst>
          </p:cNvPr>
          <p:cNvGrpSpPr/>
          <p:nvPr/>
        </p:nvGrpSpPr>
        <p:grpSpPr bwMode="auto">
          <a:xfrm>
            <a:off x="6299404" y="6122853"/>
            <a:ext cx="328143" cy="273394"/>
            <a:chOff x="-1742524" y="3263739"/>
            <a:chExt cx="896518" cy="712727"/>
          </a:xfrm>
        </p:grpSpPr>
        <p:pic>
          <p:nvPicPr>
            <p:cNvPr id="129" name="object 9">
              <a:extLst>
                <a:ext uri="{FF2B5EF4-FFF2-40B4-BE49-F238E27FC236}">
                  <a16:creationId xmlns:a16="http://schemas.microsoft.com/office/drawing/2014/main" id="{2AAA4845-E280-2BED-A080-74641ADBE863}"/>
                </a:ext>
              </a:extLst>
            </p:cNvPr>
            <p:cNvPicPr/>
            <p:nvPr/>
          </p:nvPicPr>
          <p:blipFill>
            <a:blip r:embed="rId18"/>
            <a:stretch/>
          </p:blipFill>
          <p:spPr bwMode="auto">
            <a:xfrm>
              <a:off x="-1742524" y="3263739"/>
              <a:ext cx="896518" cy="712727"/>
            </a:xfrm>
            <a:prstGeom prst="rect">
              <a:avLst/>
            </a:prstGeom>
          </p:spPr>
        </p:pic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5EA9E45A-1DD5-60DC-A8F9-4B2CE6D88258}"/>
                </a:ext>
              </a:extLst>
            </p:cNvPr>
            <p:cNvGrpSpPr/>
            <p:nvPr/>
          </p:nvGrpSpPr>
          <p:grpSpPr bwMode="auto">
            <a:xfrm>
              <a:off x="-1709846" y="3301749"/>
              <a:ext cx="829401" cy="489676"/>
              <a:chOff x="7177384" y="5679684"/>
              <a:chExt cx="349094" cy="20610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001E5CC9-0D05-5DAB-CC8F-81870406BF9D}"/>
                  </a:ext>
                </a:extLst>
              </p:cNvPr>
              <p:cNvSpPr/>
              <p:nvPr/>
            </p:nvSpPr>
            <p:spPr bwMode="auto">
              <a:xfrm>
                <a:off x="7177384" y="5679684"/>
                <a:ext cx="349094" cy="206104"/>
              </a:xfrm>
              <a:prstGeom prst="rect">
                <a:avLst/>
              </a:prstGeom>
              <a:solidFill>
                <a:srgbClr val="4350AD">
                  <a:alpha val="4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2" name="Рисунок 41" descr="Степень">
                <a:extLst>
                  <a:ext uri="{FF2B5EF4-FFF2-40B4-BE49-F238E27FC236}">
                    <a16:creationId xmlns:a16="http://schemas.microsoft.com/office/drawing/2014/main" id="{77F0BBFA-73E5-F2BB-06F2-2BC8523DC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/>
            </p:blipFill>
            <p:spPr bwMode="auto">
              <a:xfrm>
                <a:off x="7277824" y="5713766"/>
                <a:ext cx="143421" cy="143421"/>
              </a:xfrm>
              <a:prstGeom prst="rect">
                <a:avLst/>
              </a:prstGeom>
            </p:spPr>
          </p:pic>
        </p:grpSp>
      </p:grpSp>
      <p:sp>
        <p:nvSpPr>
          <p:cNvPr id="99" name="Номер слайда 10">
            <a:extLst>
              <a:ext uri="{FF2B5EF4-FFF2-40B4-BE49-F238E27FC236}">
                <a16:creationId xmlns:a16="http://schemas.microsoft.com/office/drawing/2014/main" id="{C70A7C0C-AA3C-5C91-C22B-A08494FD91C4}"/>
              </a:ext>
            </a:extLst>
          </p:cNvPr>
          <p:cNvSpPr txBox="1"/>
          <p:nvPr/>
        </p:nvSpPr>
        <p:spPr bwMode="auto">
          <a:xfrm>
            <a:off x="9061119" y="661691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6F15528-21DE-4FAA-801E-634DDDAF4B2B}" type="slidenum">
              <a:rPr lang="ru-RU" sz="1200">
                <a:solidFill>
                  <a:srgbClr val="0074C3"/>
                </a:solidFill>
                <a:latin typeface="Arial"/>
                <a:cs typeface="Arial"/>
              </a:rPr>
              <a:t>6</a:t>
            </a:fld>
            <a:endParaRPr lang="ru-RU" sz="1200">
              <a:solidFill>
                <a:srgbClr val="0074C3"/>
              </a:solidFill>
              <a:latin typeface="Arial"/>
              <a:cs typeface="Arial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398B2CD-F612-F4EE-599B-F12C74D80D81}"/>
              </a:ext>
            </a:extLst>
          </p:cNvPr>
          <p:cNvGrpSpPr/>
          <p:nvPr/>
        </p:nvGrpSpPr>
        <p:grpSpPr bwMode="auto">
          <a:xfrm>
            <a:off x="800455" y="6488668"/>
            <a:ext cx="10711152" cy="369332"/>
            <a:chOff x="800455" y="6488668"/>
            <a:chExt cx="10711152" cy="369332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6EF3D693-9656-FB45-557C-BBEF9C4F0217}"/>
                </a:ext>
              </a:extLst>
            </p:cNvPr>
            <p:cNvGrpSpPr/>
            <p:nvPr/>
          </p:nvGrpSpPr>
          <p:grpSpPr bwMode="auto">
            <a:xfrm>
              <a:off x="800455" y="6539674"/>
              <a:ext cx="2322282" cy="276999"/>
              <a:chOff x="812358" y="6370820"/>
              <a:chExt cx="2322282" cy="276999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0EC1B46-2506-06D1-80D9-472A14AD0FE0}"/>
                  </a:ext>
                </a:extLst>
              </p:cNvPr>
              <p:cNvSpPr txBox="1"/>
              <p:nvPr/>
            </p:nvSpPr>
            <p:spPr bwMode="auto"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ГК «Проектная ПРАКТИКА»</a:t>
                </a:r>
                <a:endParaRPr/>
              </a:p>
            </p:txBody>
          </p:sp>
          <p:pic>
            <p:nvPicPr>
              <p:cNvPr id="120" name="Picture 2" descr="Проектная ПРАКТИКА">
                <a:extLst>
                  <a:ext uri="{FF2B5EF4-FFF2-40B4-BE49-F238E27FC236}">
                    <a16:creationId xmlns:a16="http://schemas.microsoft.com/office/drawing/2014/main" id="{8A5B745E-DCFC-DC72-4EE8-D05A367B0F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/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</p:spPr>
          </p:pic>
        </p:grp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81324B54-048D-A26B-D7B3-358A1C1F3A40}"/>
                </a:ext>
              </a:extLst>
            </p:cNvPr>
            <p:cNvGrpSpPr/>
            <p:nvPr/>
          </p:nvGrpSpPr>
          <p:grpSpPr bwMode="auto">
            <a:xfrm>
              <a:off x="4672206" y="6488668"/>
              <a:ext cx="1703303" cy="369332"/>
              <a:chOff x="5138709" y="6286312"/>
              <a:chExt cx="1703303" cy="369332"/>
            </a:xfrm>
          </p:grpSpPr>
          <p:sp>
            <p:nvSpPr>
              <p:cNvPr id="122" name="Прямоугольник 121">
                <a:extLst>
                  <a:ext uri="{FF2B5EF4-FFF2-40B4-BE49-F238E27FC236}">
                    <a16:creationId xmlns:a16="http://schemas.microsoft.com/office/drawing/2014/main" id="{6D4FBDAA-FB71-3158-1156-B0D0244C6A5F}"/>
                  </a:ext>
                </a:extLst>
              </p:cNvPr>
              <p:cNvSpPr/>
              <p:nvPr/>
            </p:nvSpPr>
            <p:spPr bwMode="auto">
              <a:xfrm>
                <a:off x="5228909" y="6286312"/>
                <a:ext cx="161310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>
                    <a:solidFill>
                      <a:srgbClr val="0071BE"/>
                    </a:solidFill>
                    <a:latin typeface="Arial"/>
                  </a:rPr>
                  <a:t>+7(495)258-06-68</a:t>
                </a:r>
                <a:r>
                  <a:rPr lang="ru-RU">
                    <a:latin typeface="Arial"/>
                  </a:rPr>
                  <a:t>                                              </a:t>
                </a:r>
                <a:endParaRPr/>
              </a:p>
            </p:txBody>
          </p:sp>
          <p:pic>
            <p:nvPicPr>
              <p:cNvPr id="123" name="Рисунок 122" descr="Телефонная трубка">
                <a:extLst>
                  <a:ext uri="{FF2B5EF4-FFF2-40B4-BE49-F238E27FC236}">
                    <a16:creationId xmlns:a16="http://schemas.microsoft.com/office/drawing/2014/main" id="{F298A9DF-6E7B-E542-19E3-59E431D7A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/>
            </p:blipFill>
            <p:spPr bwMode="auto">
              <a:xfrm rot="2501889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DC7459F5-3E04-E2C3-7AE9-737AE8EBC0F0}"/>
                </a:ext>
              </a:extLst>
            </p:cNvPr>
            <p:cNvGrpSpPr/>
            <p:nvPr/>
          </p:nvGrpSpPr>
          <p:grpSpPr bwMode="auto">
            <a:xfrm>
              <a:off x="9872734" y="6581001"/>
              <a:ext cx="1638873" cy="276999"/>
              <a:chOff x="9797422" y="6352401"/>
              <a:chExt cx="1638873" cy="276999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742A080-FD84-8944-6EB3-26D08085FB6F}"/>
                  </a:ext>
                </a:extLst>
              </p:cNvPr>
              <p:cNvSpPr txBox="1"/>
              <p:nvPr/>
            </p:nvSpPr>
            <p:spPr bwMode="auto">
              <a:xfrm>
                <a:off x="9955249" y="6352401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71BE"/>
                    </a:solidFill>
                    <a:latin typeface="Arial"/>
                  </a:rPr>
                  <a:t>www.pmpractice.ru</a:t>
                </a:r>
                <a:endParaRPr lang="ru-RU" sz="1200">
                  <a:solidFill>
                    <a:srgbClr val="0071BE"/>
                  </a:solidFill>
                  <a:latin typeface="Arial"/>
                </a:endParaRPr>
              </a:p>
            </p:txBody>
          </p:sp>
          <p:pic>
            <p:nvPicPr>
              <p:cNvPr id="136" name="Рисунок 135" descr="Земля">
                <a:extLst>
                  <a:ext uri="{FF2B5EF4-FFF2-40B4-BE49-F238E27FC236}">
                    <a16:creationId xmlns:a16="http://schemas.microsoft.com/office/drawing/2014/main" id="{FBDDA84E-240A-6500-47A1-E81A392E9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/>
            </p:blipFill>
            <p:spPr bwMode="auto">
              <a:xfrm>
                <a:off x="9797422" y="6387065"/>
                <a:ext cx="192338" cy="192338"/>
              </a:xfrm>
              <a:prstGeom prst="rect">
                <a:avLst/>
              </a:prstGeom>
            </p:spPr>
          </p:pic>
        </p:grpSp>
      </p:grpSp>
      <p:sp>
        <p:nvSpPr>
          <p:cNvPr id="22" name="object 2">
            <a:extLst>
              <a:ext uri="{FF2B5EF4-FFF2-40B4-BE49-F238E27FC236}">
                <a16:creationId xmlns:a16="http://schemas.microsoft.com/office/drawing/2014/main" id="{58186D26-B3F5-97BB-8EDC-386853F39650}"/>
              </a:ext>
            </a:extLst>
          </p:cNvPr>
          <p:cNvSpPr/>
          <p:nvPr/>
        </p:nvSpPr>
        <p:spPr bwMode="auto">
          <a:xfrm>
            <a:off x="7137151" y="5412315"/>
            <a:ext cx="135266" cy="156283"/>
          </a:xfrm>
          <a:custGeom>
            <a:avLst/>
            <a:gdLst/>
            <a:ahLst/>
            <a:cxnLst/>
            <a:rect l="l" t="t" r="r" b="b"/>
            <a:pathLst>
              <a:path w="572135" h="661035" extrusionOk="0">
                <a:moveTo>
                  <a:pt x="285991" y="0"/>
                </a:moveTo>
                <a:lnTo>
                  <a:pt x="0" y="165115"/>
                </a:lnTo>
                <a:lnTo>
                  <a:pt x="0" y="495346"/>
                </a:lnTo>
                <a:lnTo>
                  <a:pt x="285991" y="660461"/>
                </a:lnTo>
                <a:lnTo>
                  <a:pt x="571972" y="495346"/>
                </a:lnTo>
                <a:lnTo>
                  <a:pt x="571972" y="165115"/>
                </a:lnTo>
                <a:lnTo>
                  <a:pt x="2859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1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940E783-0774-FF55-E622-9843B4D3E785}"/>
              </a:ext>
            </a:extLst>
          </p:cNvPr>
          <p:cNvSpPr/>
          <p:nvPr/>
        </p:nvSpPr>
        <p:spPr bwMode="auto">
          <a:xfrm>
            <a:off x="10637432" y="2837181"/>
            <a:ext cx="508859" cy="265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 spc="0" dirty="0" smtClean="0">
                <a:ln>
                  <a:noFill/>
                </a:ln>
                <a:solidFill>
                  <a:srgbClr val="C00000"/>
                </a:solidFill>
                <a:latin typeface="Arial"/>
                <a:ea typeface="+mn-ea"/>
                <a:cs typeface="Times New Roman"/>
              </a:rPr>
              <a:t>2025</a:t>
            </a:r>
            <a:endParaRPr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3031A0D-3BB9-4273-7BD3-C22D5E5ACF43}"/>
              </a:ext>
            </a:extLst>
          </p:cNvPr>
          <p:cNvSpPr/>
          <p:nvPr/>
        </p:nvSpPr>
        <p:spPr bwMode="auto">
          <a:xfrm>
            <a:off x="10935761" y="3342811"/>
            <a:ext cx="12351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3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+mn-ea"/>
                <a:cs typeface="+mn-cs"/>
              </a:rPr>
              <a:t>Создание нейропомощников на базе платформы  ПРИИСК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339CCE-B349-0296-CC13-FE87FE4C0B2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22" y="3566696"/>
            <a:ext cx="514517" cy="257259"/>
          </a:xfrm>
          <a:prstGeom prst="rect">
            <a:avLst/>
          </a:prstGeom>
        </p:spPr>
      </p:pic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0D0B25DB-5BC7-03D0-C951-D52AD47EED60}"/>
              </a:ext>
            </a:extLst>
          </p:cNvPr>
          <p:cNvSpPr/>
          <p:nvPr/>
        </p:nvSpPr>
        <p:spPr bwMode="auto">
          <a:xfrm>
            <a:off x="5868509" y="62209"/>
            <a:ext cx="498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 spc="0" dirty="0" smtClean="0">
                <a:ln>
                  <a:noFill/>
                </a:ln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2011</a:t>
            </a:r>
            <a:endParaRPr lang="ru-RU" sz="1100" b="1" i="0" u="none" strike="noStrike" cap="none" spc="0" dirty="0">
              <a:ln>
                <a:noFill/>
              </a:ln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31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619"/>
                </a:lnTo>
                <a:lnTo>
                  <a:pt x="12192000" y="6857619"/>
                </a:lnTo>
                <a:lnTo>
                  <a:pt x="12192000" y="0"/>
                </a:lnTo>
                <a:close/>
              </a:path>
            </a:pathLst>
          </a:custGeom>
          <a:solidFill>
            <a:srgbClr val="B1B1B1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16636" y="218696"/>
            <a:ext cx="11688909" cy="6437374"/>
            <a:chOff x="516636" y="215900"/>
            <a:chExt cx="11688909" cy="643737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1236" y="215900"/>
              <a:ext cx="5350764" cy="3352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4781" y="3197604"/>
              <a:ext cx="5350764" cy="33558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36" y="1048003"/>
              <a:ext cx="6342887" cy="56052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826" y="1288479"/>
              <a:ext cx="6331272" cy="5033325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389666-56C8-42F2-A12F-3E99D4A8885D}"/>
              </a:ext>
            </a:extLst>
          </p:cNvPr>
          <p:cNvSpPr/>
          <p:nvPr/>
        </p:nvSpPr>
        <p:spPr>
          <a:xfrm>
            <a:off x="731293" y="259080"/>
            <a:ext cx="6888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3A73"/>
                </a:solidFill>
                <a:latin typeface="Arial" panose="020B0604020202020204" pitchFamily="34" charset="0"/>
                <a:ea typeface="+mj-ea"/>
              </a:rPr>
              <a:t>ПМ ФОРСАЙТ РАБОТАЕТ ВНУТРИ </a:t>
            </a:r>
          </a:p>
          <a:p>
            <a:r>
              <a:rPr lang="ru-RU" sz="2400" b="1" dirty="0">
                <a:solidFill>
                  <a:srgbClr val="1F3A73"/>
                </a:solidFill>
                <a:latin typeface="Arial" panose="020B0604020202020204" pitchFamily="34" charset="0"/>
                <a:ea typeface="+mj-ea"/>
              </a:rPr>
              <a:t>ГК ПРОЕКТНАЯ ПРАКТИКА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5483B4-F14F-4F51-B978-7054C1B852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"/>
          <a:stretch/>
        </p:blipFill>
        <p:spPr>
          <a:xfrm>
            <a:off x="822959" y="1554480"/>
            <a:ext cx="5780289" cy="3474720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7CD6FE-4C11-43EC-9327-DAAB15BEC0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64244" y="6406896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fld id="{B6F15528-21DE-4FAA-801E-634DDDAF4B2B}" type="slidenum">
              <a:rPr lang="ru-RU" sz="1200">
                <a:solidFill>
                  <a:srgbClr val="0071BE"/>
                </a:solidFill>
              </a:rPr>
              <a:pPr/>
              <a:t>7</a:t>
            </a:fld>
            <a:endParaRPr lang="ru-RU" sz="1200" dirty="0">
              <a:solidFill>
                <a:srgbClr val="0071BE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4F18FB1-8296-4D6C-AD22-FEF9DF6A1941}"/>
              </a:ext>
            </a:extLst>
          </p:cNvPr>
          <p:cNvGrpSpPr/>
          <p:nvPr/>
        </p:nvGrpSpPr>
        <p:grpSpPr>
          <a:xfrm>
            <a:off x="822959" y="6286611"/>
            <a:ext cx="10609780" cy="553998"/>
            <a:chOff x="822959" y="6286611"/>
            <a:chExt cx="10609780" cy="553998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990B157-6BDA-45FB-8AE3-97523E8C7438}"/>
                </a:ext>
              </a:extLst>
            </p:cNvPr>
            <p:cNvGrpSpPr/>
            <p:nvPr/>
          </p:nvGrpSpPr>
          <p:grpSpPr>
            <a:xfrm>
              <a:off x="822959" y="6368153"/>
              <a:ext cx="2322282" cy="276999"/>
              <a:chOff x="812358" y="6370820"/>
              <a:chExt cx="2322282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EE8983-9E27-4CA8-8E89-95C40E817835}"/>
                  </a:ext>
                </a:extLst>
              </p:cNvPr>
              <p:cNvSpPr txBox="1"/>
              <p:nvPr/>
            </p:nvSpPr>
            <p:spPr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ГК «Проектная ПРАКТИКА»</a:t>
                </a:r>
              </a:p>
            </p:txBody>
          </p:sp>
          <p:pic>
            <p:nvPicPr>
              <p:cNvPr id="20" name="Picture 2" descr="Проектная ПРАКТИКА">
                <a:extLst>
                  <a:ext uri="{FF2B5EF4-FFF2-40B4-BE49-F238E27FC236}">
                    <a16:creationId xmlns:a16="http://schemas.microsoft.com/office/drawing/2014/main" id="{85AEE6CB-0326-4679-AEFE-09C67AC97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286DEF11-1BDA-4788-A3E9-016F59A53758}"/>
                </a:ext>
              </a:extLst>
            </p:cNvPr>
            <p:cNvGrpSpPr/>
            <p:nvPr/>
          </p:nvGrpSpPr>
          <p:grpSpPr>
            <a:xfrm>
              <a:off x="5303375" y="6286611"/>
              <a:ext cx="1900256" cy="553998"/>
              <a:chOff x="5138709" y="6286312"/>
              <a:chExt cx="1414491" cy="553998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F5CF2B56-8034-4CEA-8C53-AA0C790D421E}"/>
                  </a:ext>
                </a:extLst>
              </p:cNvPr>
              <p:cNvSpPr/>
              <p:nvPr/>
            </p:nvSpPr>
            <p:spPr>
              <a:xfrm>
                <a:off x="5228909" y="6286312"/>
                <a:ext cx="132429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+7(495)258-06-68</a:t>
                </a:r>
                <a:r>
                  <a:rPr lang="ru-RU" dirty="0">
                    <a:latin typeface="Arial" panose="020B0604020202020204" pitchFamily="34" charset="0"/>
                  </a:rPr>
                  <a:t>                                              </a:t>
                </a:r>
              </a:p>
            </p:txBody>
          </p:sp>
          <p:pic>
            <p:nvPicPr>
              <p:cNvPr id="23" name="Рисунок 22" descr="Телефонная трубка">
                <a:extLst>
                  <a:ext uri="{FF2B5EF4-FFF2-40B4-BE49-F238E27FC236}">
                    <a16:creationId xmlns:a16="http://schemas.microsoft.com/office/drawing/2014/main" id="{D7740E4D-D9CE-40BF-AAAC-E08870A4D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 rot="2501890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06D3E64D-58AD-4974-AD55-E7810E9DE409}"/>
                </a:ext>
              </a:extLst>
            </p:cNvPr>
            <p:cNvGrpSpPr/>
            <p:nvPr/>
          </p:nvGrpSpPr>
          <p:grpSpPr>
            <a:xfrm>
              <a:off x="9775578" y="6374479"/>
              <a:ext cx="1657161" cy="276999"/>
              <a:chOff x="9788278" y="6603079"/>
              <a:chExt cx="1657161" cy="27699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030FEF-74E2-4D7D-8AEE-6ADB758BF522}"/>
                  </a:ext>
                </a:extLst>
              </p:cNvPr>
              <p:cNvSpPr txBox="1"/>
              <p:nvPr/>
            </p:nvSpPr>
            <p:spPr>
              <a:xfrm>
                <a:off x="9964393" y="6603079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www.pmpractice.ru</a:t>
                </a:r>
                <a:endParaRPr lang="ru-RU" sz="1200" dirty="0">
                  <a:solidFill>
                    <a:srgbClr val="0071BE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6" name="Рисунок 25" descr="Земля">
                <a:extLst>
                  <a:ext uri="{FF2B5EF4-FFF2-40B4-BE49-F238E27FC236}">
                    <a16:creationId xmlns:a16="http://schemas.microsoft.com/office/drawing/2014/main" id="{C2B8134E-95C3-43C8-8874-43AC5E3BB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788278" y="6624809"/>
                <a:ext cx="192338" cy="192338"/>
              </a:xfrm>
              <a:prstGeom prst="rect">
                <a:avLst/>
              </a:prstGeom>
            </p:spPr>
          </p:pic>
        </p:grp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62DE02-10E1-41F4-9BA6-75A66E9353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23" y="3435862"/>
            <a:ext cx="5121922" cy="296493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11A4CCA-D61D-A293-4C92-4E094B9E6A1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7" r="1" b="16448"/>
          <a:stretch/>
        </p:blipFill>
        <p:spPr>
          <a:xfrm>
            <a:off x="7111056" y="487699"/>
            <a:ext cx="5619750" cy="28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619"/>
                </a:lnTo>
                <a:lnTo>
                  <a:pt x="12192000" y="6857619"/>
                </a:lnTo>
                <a:lnTo>
                  <a:pt x="12192000" y="0"/>
                </a:lnTo>
                <a:close/>
              </a:path>
            </a:pathLst>
          </a:custGeom>
          <a:solidFill>
            <a:srgbClr val="B1B1B1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389666-56C8-42F2-A12F-3E99D4A8885D}"/>
              </a:ext>
            </a:extLst>
          </p:cNvPr>
          <p:cNvSpPr/>
          <p:nvPr/>
        </p:nvSpPr>
        <p:spPr>
          <a:xfrm>
            <a:off x="798808" y="404465"/>
            <a:ext cx="5041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3A73"/>
                </a:solidFill>
                <a:latin typeface="Arial" panose="020B0604020202020204" pitchFamily="34" charset="0"/>
                <a:ea typeface="+mj-ea"/>
              </a:rPr>
              <a:t>АДАПТАЦИЯ БЕЗ РАЗРАБОТКИ</a:t>
            </a:r>
            <a:endParaRPr lang="ru-RU" sz="2400" b="1" dirty="0">
              <a:solidFill>
                <a:srgbClr val="1F3A73"/>
              </a:solidFill>
              <a:latin typeface="Arial" panose="020B0604020202020204" pitchFamily="34" charset="0"/>
              <a:ea typeface="+mj-ea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C64003F-0C19-4ECC-AD49-DAA40CEF8D7E}"/>
              </a:ext>
            </a:extLst>
          </p:cNvPr>
          <p:cNvGrpSpPr/>
          <p:nvPr/>
        </p:nvGrpSpPr>
        <p:grpSpPr>
          <a:xfrm>
            <a:off x="516636" y="215900"/>
            <a:ext cx="11675364" cy="6437374"/>
            <a:chOff x="516636" y="215900"/>
            <a:chExt cx="11675364" cy="6437374"/>
          </a:xfrm>
        </p:grpSpPr>
        <p:grpSp>
          <p:nvGrpSpPr>
            <p:cNvPr id="3" name="object 3"/>
            <p:cNvGrpSpPr/>
            <p:nvPr/>
          </p:nvGrpSpPr>
          <p:grpSpPr>
            <a:xfrm>
              <a:off x="516636" y="215900"/>
              <a:ext cx="11675364" cy="6437374"/>
              <a:chOff x="516636" y="215900"/>
              <a:chExt cx="11675364" cy="6437374"/>
            </a:xfrm>
          </p:grpSpPr>
          <p:pic>
            <p:nvPicPr>
              <p:cNvPr id="4" name="object 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41236" y="215900"/>
                <a:ext cx="5350764" cy="3352799"/>
              </a:xfrm>
              <a:prstGeom prst="rect">
                <a:avLst/>
              </a:prstGeom>
            </p:spPr>
          </p:pic>
          <p:pic>
            <p:nvPicPr>
              <p:cNvPr id="6" name="object 6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41236" y="3200400"/>
                <a:ext cx="5350764" cy="3355847"/>
              </a:xfrm>
              <a:prstGeom prst="rect">
                <a:avLst/>
              </a:prstGeom>
            </p:spPr>
          </p:pic>
          <p:pic>
            <p:nvPicPr>
              <p:cNvPr id="8" name="object 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6636" y="1048003"/>
                <a:ext cx="6342887" cy="5605271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20826" y="1150305"/>
                <a:ext cx="6331272" cy="5033325"/>
              </a:xfrm>
              <a:prstGeom prst="rect">
                <a:avLst/>
              </a:prstGeom>
            </p:spPr>
          </p:pic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96C9B02-0B9B-477B-AF30-F189167AF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8"/>
            <a:stretch/>
          </p:blipFill>
          <p:spPr>
            <a:xfrm>
              <a:off x="861060" y="1437446"/>
              <a:ext cx="5692468" cy="3439354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BB1FB0-3838-418B-B634-243E666DAB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94" y="422183"/>
            <a:ext cx="5158963" cy="2857584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F430DA-0302-474C-B799-128F873FF4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86088" y="6418072"/>
            <a:ext cx="2804160" cy="184666"/>
          </a:xfrm>
        </p:spPr>
        <p:txBody>
          <a:bodyPr wrap="square" lIns="0" tIns="0" rIns="0" bIns="0">
            <a:spAutoFit/>
          </a:bodyPr>
          <a:lstStyle/>
          <a:p>
            <a:fld id="{B6F15528-21DE-4FAA-801E-634DDDAF4B2B}" type="slidenum">
              <a:rPr lang="ru-RU" sz="1200">
                <a:solidFill>
                  <a:srgbClr val="0071BE"/>
                </a:solidFill>
              </a:rPr>
              <a:pPr/>
              <a:t>8</a:t>
            </a:fld>
            <a:endParaRPr lang="ru-RU" sz="1200" dirty="0">
              <a:solidFill>
                <a:srgbClr val="0071BE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9EE48C4-4F6A-4860-8D22-9BA6E4C2195B}"/>
              </a:ext>
            </a:extLst>
          </p:cNvPr>
          <p:cNvGrpSpPr/>
          <p:nvPr/>
        </p:nvGrpSpPr>
        <p:grpSpPr>
          <a:xfrm>
            <a:off x="833954" y="6261211"/>
            <a:ext cx="10611485" cy="402967"/>
            <a:chOff x="833954" y="6261211"/>
            <a:chExt cx="10611485" cy="40296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4B9A7DD9-CAAD-4826-9DF0-48176682F1B9}"/>
                </a:ext>
              </a:extLst>
            </p:cNvPr>
            <p:cNvGrpSpPr/>
            <p:nvPr/>
          </p:nvGrpSpPr>
          <p:grpSpPr>
            <a:xfrm>
              <a:off x="833954" y="6365503"/>
              <a:ext cx="2322282" cy="276999"/>
              <a:chOff x="812358" y="6370820"/>
              <a:chExt cx="2322282" cy="27699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38BC20-6227-433D-9697-FD13651A45CE}"/>
                  </a:ext>
                </a:extLst>
              </p:cNvPr>
              <p:cNvSpPr txBox="1"/>
              <p:nvPr/>
            </p:nvSpPr>
            <p:spPr>
              <a:xfrm>
                <a:off x="969239" y="6370820"/>
                <a:ext cx="216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ГК «Проектная ПРАКТИКА»</a:t>
                </a:r>
              </a:p>
            </p:txBody>
          </p:sp>
          <p:pic>
            <p:nvPicPr>
              <p:cNvPr id="19" name="Picture 2" descr="Проектная ПРАКТИКА">
                <a:extLst>
                  <a:ext uri="{FF2B5EF4-FFF2-40B4-BE49-F238E27FC236}">
                    <a16:creationId xmlns:a16="http://schemas.microsoft.com/office/drawing/2014/main" id="{E57FDFD7-F77A-445B-BC4E-E77CB82459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62" t="24610" r="65066" b="25340"/>
              <a:stretch/>
            </p:blipFill>
            <p:spPr bwMode="auto">
              <a:xfrm>
                <a:off x="812358" y="6391315"/>
                <a:ext cx="178242" cy="193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59CE4EC3-F515-4677-AB96-DE0ED045FDA8}"/>
                </a:ext>
              </a:extLst>
            </p:cNvPr>
            <p:cNvGrpSpPr/>
            <p:nvPr/>
          </p:nvGrpSpPr>
          <p:grpSpPr>
            <a:xfrm>
              <a:off x="9788278" y="6387179"/>
              <a:ext cx="1657161" cy="276999"/>
              <a:chOff x="9788278" y="6603079"/>
              <a:chExt cx="1657161" cy="27699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D2161B-065F-4A48-8D0B-0DA685D7471D}"/>
                  </a:ext>
                </a:extLst>
              </p:cNvPr>
              <p:cNvSpPr txBox="1"/>
              <p:nvPr/>
            </p:nvSpPr>
            <p:spPr>
              <a:xfrm>
                <a:off x="9964393" y="6603079"/>
                <a:ext cx="1481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www.pmpractice.ru</a:t>
                </a:r>
                <a:endParaRPr lang="ru-RU" sz="1200" dirty="0">
                  <a:solidFill>
                    <a:srgbClr val="0071BE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0" name="Рисунок 19" descr="Земля">
                <a:extLst>
                  <a:ext uri="{FF2B5EF4-FFF2-40B4-BE49-F238E27FC236}">
                    <a16:creationId xmlns:a16="http://schemas.microsoft.com/office/drawing/2014/main" id="{E8C856D3-913C-4678-B287-0EC0BE703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788278" y="6624809"/>
                <a:ext cx="192338" cy="19233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42294724-6CEB-4EE4-920F-62F3BF75D9AB}"/>
                </a:ext>
              </a:extLst>
            </p:cNvPr>
            <p:cNvGrpSpPr/>
            <p:nvPr/>
          </p:nvGrpSpPr>
          <p:grpSpPr>
            <a:xfrm>
              <a:off x="5189075" y="6261211"/>
              <a:ext cx="1827329" cy="369332"/>
              <a:chOff x="5138709" y="6286312"/>
              <a:chExt cx="1827329" cy="369332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67EC4912-C818-49DE-BE33-CD5E027454BA}"/>
                  </a:ext>
                </a:extLst>
              </p:cNvPr>
              <p:cNvSpPr/>
              <p:nvPr/>
            </p:nvSpPr>
            <p:spPr>
              <a:xfrm>
                <a:off x="5228909" y="6286312"/>
                <a:ext cx="173712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rgbClr val="0071BE"/>
                    </a:solidFill>
                    <a:latin typeface="Arial" panose="020B0604020202020204" pitchFamily="34" charset="0"/>
                  </a:rPr>
                  <a:t>+7(495)258-06-68</a:t>
                </a:r>
                <a:r>
                  <a:rPr lang="ru-RU" dirty="0">
                    <a:latin typeface="Arial" panose="020B0604020202020204" pitchFamily="34" charset="0"/>
                  </a:rPr>
                  <a:t>                                              </a:t>
                </a:r>
              </a:p>
            </p:txBody>
          </p:sp>
          <p:pic>
            <p:nvPicPr>
              <p:cNvPr id="24" name="Рисунок 23" descr="Телефонная трубка">
                <a:extLst>
                  <a:ext uri="{FF2B5EF4-FFF2-40B4-BE49-F238E27FC236}">
                    <a16:creationId xmlns:a16="http://schemas.microsoft.com/office/drawing/2014/main" id="{E3B11A6B-3190-451D-87E8-B3352B3F8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 rot="2501890">
                <a:off x="5138709" y="6401319"/>
                <a:ext cx="153834" cy="153834"/>
              </a:xfrm>
              <a:prstGeom prst="rect">
                <a:avLst/>
              </a:prstGeom>
            </p:spPr>
          </p:pic>
        </p:grp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F3D759C-FCFF-40D5-8442-3523AD562F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11" y="3410894"/>
            <a:ext cx="5083489" cy="29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1A871-7EFA-44A7-9609-8AD218EF4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10220995" cy="5118482"/>
          </a:xfrm>
          <a:prstGeom prst="roundRect">
            <a:avLst>
              <a:gd name="adj" fmla="val 2144"/>
            </a:avLst>
          </a:prstGeom>
          <a:ln w="1905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74" y="2315434"/>
            <a:ext cx="6781126" cy="3856766"/>
          </a:xfrm>
          <a:prstGeom prst="roundRect">
            <a:avLst>
              <a:gd name="adj" fmla="val 2212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9929C9FE-9FC7-46BE-AE8A-EC3DAC8B4A47}"/>
              </a:ext>
            </a:extLst>
          </p:cNvPr>
          <p:cNvSpPr txBox="1">
            <a:spLocks/>
          </p:cNvSpPr>
          <p:nvPr/>
        </p:nvSpPr>
        <p:spPr>
          <a:xfrm>
            <a:off x="838201" y="308695"/>
            <a:ext cx="109493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50" b="0" i="0">
                <a:solidFill>
                  <a:srgbClr val="2C6AAF"/>
                </a:solidFill>
                <a:latin typeface="Raleway-Thin"/>
                <a:ea typeface="+mj-ea"/>
                <a:cs typeface="Raleway-Thin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2400" b="1" dirty="0">
                <a:solidFill>
                  <a:srgbClr val="4350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ВНЕДРЕНИЙ. АППАРАТ ПРАВИТЕЛЬСТВА</a:t>
            </a:r>
          </a:p>
        </p:txBody>
      </p:sp>
      <p:sp>
        <p:nvSpPr>
          <p:cNvPr id="7" name="Номер слайда 10">
            <a:extLst>
              <a:ext uri="{FF2B5EF4-FFF2-40B4-BE49-F238E27FC236}">
                <a16:creationId xmlns:a16="http://schemas.microsoft.com/office/drawing/2014/main" id="{1DA3629B-178E-43EA-9EC4-7640A705F680}"/>
              </a:ext>
            </a:extLst>
          </p:cNvPr>
          <p:cNvSpPr txBox="1">
            <a:spLocks/>
          </p:cNvSpPr>
          <p:nvPr/>
        </p:nvSpPr>
        <p:spPr>
          <a:xfrm>
            <a:off x="8464782" y="6416986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200" smtClean="0">
                <a:solidFill>
                  <a:srgbClr val="0074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200" dirty="0">
              <a:solidFill>
                <a:srgbClr val="0074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431B223-5DF0-477A-AB48-8C8329243181}"/>
              </a:ext>
            </a:extLst>
          </p:cNvPr>
          <p:cNvGrpSpPr/>
          <p:nvPr/>
        </p:nvGrpSpPr>
        <p:grpSpPr>
          <a:xfrm>
            <a:off x="812358" y="6370820"/>
            <a:ext cx="2322282" cy="276999"/>
            <a:chOff x="812358" y="6370820"/>
            <a:chExt cx="2322282" cy="2769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77E09C-9CF2-4DAF-844F-AC3632006749}"/>
                </a:ext>
              </a:extLst>
            </p:cNvPr>
            <p:cNvSpPr txBox="1"/>
            <p:nvPr/>
          </p:nvSpPr>
          <p:spPr>
            <a:xfrm>
              <a:off x="969239" y="6370820"/>
              <a:ext cx="2165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ГК «Проектная ПРАКТИКА»</a:t>
              </a:r>
            </a:p>
          </p:txBody>
        </p:sp>
        <p:pic>
          <p:nvPicPr>
            <p:cNvPr id="13" name="Picture 2" descr="Проектная ПРАКТИКА">
              <a:extLst>
                <a:ext uri="{FF2B5EF4-FFF2-40B4-BE49-F238E27FC236}">
                  <a16:creationId xmlns:a16="http://schemas.microsoft.com/office/drawing/2014/main" id="{4B262FB3-5577-467E-A049-E3DACD4DF3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" t="24610" r="65066" b="25340"/>
            <a:stretch/>
          </p:blipFill>
          <p:spPr bwMode="auto">
            <a:xfrm>
              <a:off x="812358" y="6391315"/>
              <a:ext cx="178242" cy="19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84804BA-5212-4871-864B-677766F78FFA}"/>
              </a:ext>
            </a:extLst>
          </p:cNvPr>
          <p:cNvGrpSpPr/>
          <p:nvPr/>
        </p:nvGrpSpPr>
        <p:grpSpPr>
          <a:xfrm>
            <a:off x="5422900" y="6287196"/>
            <a:ext cx="1926265" cy="553998"/>
            <a:chOff x="5138709" y="6286312"/>
            <a:chExt cx="1414491" cy="553998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DF45AB8-56D4-4FF3-87A8-12F367B79C19}"/>
                </a:ext>
              </a:extLst>
            </p:cNvPr>
            <p:cNvSpPr/>
            <p:nvPr/>
          </p:nvSpPr>
          <p:spPr>
            <a:xfrm>
              <a:off x="5228909" y="6286312"/>
              <a:ext cx="132429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+7(495)258-06-68</a:t>
              </a:r>
              <a:r>
                <a:rPr lang="ru-RU" dirty="0">
                  <a:latin typeface="Arial" panose="020B0604020202020204" pitchFamily="34" charset="0"/>
                </a:rPr>
                <a:t>                                              </a:t>
              </a:r>
            </a:p>
          </p:txBody>
        </p:sp>
        <p:pic>
          <p:nvPicPr>
            <p:cNvPr id="16" name="Рисунок 15" descr="Телефонная трубка">
              <a:extLst>
                <a:ext uri="{FF2B5EF4-FFF2-40B4-BE49-F238E27FC236}">
                  <a16:creationId xmlns:a16="http://schemas.microsoft.com/office/drawing/2014/main" id="{E0D336C9-F910-407F-B767-1C7D8CE13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01890">
              <a:off x="5138709" y="6401319"/>
              <a:ext cx="153834" cy="153834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804E319-D0FC-451C-B9CA-1CCF98848C56}"/>
              </a:ext>
            </a:extLst>
          </p:cNvPr>
          <p:cNvGrpSpPr/>
          <p:nvPr/>
        </p:nvGrpSpPr>
        <p:grpSpPr>
          <a:xfrm>
            <a:off x="9493205" y="6374499"/>
            <a:ext cx="1638873" cy="276999"/>
            <a:chOff x="9797422" y="6374377"/>
            <a:chExt cx="1638873" cy="27699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CD2AEF-BFED-438D-9348-D3088671B7A4}"/>
                </a:ext>
              </a:extLst>
            </p:cNvPr>
            <p:cNvSpPr txBox="1"/>
            <p:nvPr/>
          </p:nvSpPr>
          <p:spPr>
            <a:xfrm>
              <a:off x="9955249" y="6374377"/>
              <a:ext cx="1481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1BE"/>
                  </a:solidFill>
                  <a:latin typeface="Arial" panose="020B0604020202020204" pitchFamily="34" charset="0"/>
                </a:rPr>
                <a:t>www.pmpractice.ru</a:t>
              </a:r>
              <a:endParaRPr lang="ru-RU" sz="1200" dirty="0">
                <a:solidFill>
                  <a:srgbClr val="0071B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9" name="Рисунок 18" descr="Земля">
              <a:extLst>
                <a:ext uri="{FF2B5EF4-FFF2-40B4-BE49-F238E27FC236}">
                  <a16:creationId xmlns:a16="http://schemas.microsoft.com/office/drawing/2014/main" id="{D8B76CAB-09B1-44BB-B1DC-8C6D23466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422" y="6387065"/>
              <a:ext cx="192338" cy="192338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69C52E-3946-4A51-BDFC-9233DD26F4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89" y="336722"/>
            <a:ext cx="1255359" cy="3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3A73"/>
      </a:hlink>
      <a:folHlink>
        <a:srgbClr val="800080"/>
      </a:folHlink>
    </a:clrScheme>
    <a:fontScheme name="Calibri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74455</TotalTime>
  <Words>2102</Words>
  <Application>Microsoft Office PowerPoint</Application>
  <DocSecurity>0</DocSecurity>
  <PresentationFormat>Широкоэкранный</PresentationFormat>
  <Paragraphs>358</Paragraphs>
  <Slides>20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Akrobat</vt:lpstr>
      <vt:lpstr>Akrobat Light</vt:lpstr>
      <vt:lpstr>Arial</vt:lpstr>
      <vt:lpstr>Arial Narrow</vt:lpstr>
      <vt:lpstr>Calibri</vt:lpstr>
      <vt:lpstr>Calibri Light</vt:lpstr>
      <vt:lpstr>Helvetica Neue Medium</vt:lpstr>
      <vt:lpstr>Myriad Pro</vt:lpstr>
      <vt:lpstr>Raleway-Thin</vt:lpstr>
      <vt:lpstr>Times New Roman</vt:lpstr>
      <vt:lpstr>Office Theme</vt:lpstr>
      <vt:lpstr>Презентация PowerPoint</vt:lpstr>
      <vt:lpstr>ПМ ФОРСАЙТ – ИНТЕГРАЦИЯ ЛУЧШИХ РЕШЕНИЙ И ТЕХНОЛОГИЙ </vt:lpstr>
      <vt:lpstr>МОДУЛИ ПМ ФОРСАЙТ</vt:lpstr>
      <vt:lpstr>ПАНЕЛИ МОНИТОРИНГА  И ЛИЧНЫЕ КАБИНЕТЫ</vt:lpstr>
      <vt:lpstr>КАРТА РЕШЕНИЙ ПМ ФОРСАЙТ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ПМ ФОРСАЙТ?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ВКЛЮЧЕНИЕ ИИ В РАБОТУ ИСУП ПОЗВОЛЯЕТ: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PREZA_1</dc:title>
  <dc:subject/>
  <dc:creator>Тютюникова Полина Владимировна</dc:creator>
  <cp:keywords/>
  <dc:description/>
  <cp:lastModifiedBy>Ахметжанова Альфия Анвяровна</cp:lastModifiedBy>
  <cp:revision>242</cp:revision>
  <dcterms:created xsi:type="dcterms:W3CDTF">2023-02-14T03:51:55Z</dcterms:created>
  <dcterms:modified xsi:type="dcterms:W3CDTF">2025-11-12T14:09:25Z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2023-02-14T00:00:00Z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2023-02-14T00:00:00Z</vt:filetime>
  </property>
</Properties>
</file>